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8" r:id="rId12"/>
    <p:sldId id="266" r:id="rId13"/>
    <p:sldId id="267" r:id="rId14"/>
    <p:sldId id="274" r:id="rId15"/>
    <p:sldId id="269" r:id="rId16"/>
    <p:sldId id="270" r:id="rId17"/>
    <p:sldId id="272" r:id="rId18"/>
    <p:sldId id="271" r:id="rId19"/>
    <p:sldId id="273"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3697-5551-A59E-8AC1-021F0FB993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730911-FA28-70F1-C283-67FA245E3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37985-4DBF-DB79-4034-F38E39124977}"/>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5" name="Footer Placeholder 4">
            <a:extLst>
              <a:ext uri="{FF2B5EF4-FFF2-40B4-BE49-F238E27FC236}">
                <a16:creationId xmlns:a16="http://schemas.microsoft.com/office/drawing/2014/main" id="{7B17F178-08EC-F56B-012E-2E5080A95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7D4D7-DF65-4C8F-6CC3-F1E76813EF9F}"/>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169865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55BD-F1BC-5AF3-5F51-04003DAAC2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BF5FB2-1B3B-2495-FE0A-EC7D318287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A9318-ACD6-6416-5276-16E6049091CC}"/>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5" name="Footer Placeholder 4">
            <a:extLst>
              <a:ext uri="{FF2B5EF4-FFF2-40B4-BE49-F238E27FC236}">
                <a16:creationId xmlns:a16="http://schemas.microsoft.com/office/drawing/2014/main" id="{013A625A-AC4F-0976-6878-2AD475CFA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2BC45-3772-42BE-4F2D-EA52BB7CF4A1}"/>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376767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255CA-84E5-6ADD-3C96-25FD97769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0C900-5673-60DA-CA43-160689028F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E5D8B-966D-400E-E26E-13CCB5BB3A1D}"/>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5" name="Footer Placeholder 4">
            <a:extLst>
              <a:ext uri="{FF2B5EF4-FFF2-40B4-BE49-F238E27FC236}">
                <a16:creationId xmlns:a16="http://schemas.microsoft.com/office/drawing/2014/main" id="{C3470FB1-3EAC-9106-9C1D-8E273A130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F1E37-4181-8DC3-974D-C096644507F6}"/>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261540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38E3-C93B-6892-3F47-752C4E1D0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EA316-D02E-FD31-E28B-646A09EB82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5ADE8-90C7-55B5-54F5-10BC0EDA7F38}"/>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5" name="Footer Placeholder 4">
            <a:extLst>
              <a:ext uri="{FF2B5EF4-FFF2-40B4-BE49-F238E27FC236}">
                <a16:creationId xmlns:a16="http://schemas.microsoft.com/office/drawing/2014/main" id="{906032A7-94AA-D73C-E16A-42E098CD6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A181F-B544-E95C-30CE-9A405607F7F8}"/>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231759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672F-5C3F-B7AD-1F14-80CF9D79D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C0FB53-2BF4-1AA6-BB34-793CC92786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8ABEBE-98EB-E0A4-B55B-44585F6BA778}"/>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5" name="Footer Placeholder 4">
            <a:extLst>
              <a:ext uri="{FF2B5EF4-FFF2-40B4-BE49-F238E27FC236}">
                <a16:creationId xmlns:a16="http://schemas.microsoft.com/office/drawing/2014/main" id="{F957DE8B-38FE-7CBA-B04A-C1A1D3E87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53A0A-9B61-D8FC-18B1-1D994D6526B5}"/>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376949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EEED-1EA4-DA81-BD0E-7D2F98C6E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CFA16-B81C-8F70-E629-3B75CFC43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B7352D-19B6-22C7-C069-7EDB788AFF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C41A2B-DD5B-1367-2C3E-D7F90990DE3B}"/>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6" name="Footer Placeholder 5">
            <a:extLst>
              <a:ext uri="{FF2B5EF4-FFF2-40B4-BE49-F238E27FC236}">
                <a16:creationId xmlns:a16="http://schemas.microsoft.com/office/drawing/2014/main" id="{07BEE90E-3DB5-E5E7-FF51-09B8B61CD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15487-1E4F-4F9E-2053-A812BDD04765}"/>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117805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A07C-23A0-DC28-0EE6-A063947DD2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EA6FB7-EBBD-BC74-4187-8A348E639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62E7E-7FEB-24DF-423B-F5FCDB69B3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183048-BA40-0DFA-A53F-FDCB438E2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EF6F3-FB39-2D01-9CDF-E0AA125F2C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CCDD96-00A2-9907-E51D-1D97C6DAABC3}"/>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8" name="Footer Placeholder 7">
            <a:extLst>
              <a:ext uri="{FF2B5EF4-FFF2-40B4-BE49-F238E27FC236}">
                <a16:creationId xmlns:a16="http://schemas.microsoft.com/office/drawing/2014/main" id="{B5C6692D-A520-03C6-39F1-90BDF1CF06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E03E3-A0C4-8310-7FB2-F5AA2E893684}"/>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311714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45DA-3215-8A4D-39F5-2B2028C490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75C35-F505-CDEE-C5CF-6EB16607F770}"/>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4" name="Footer Placeholder 3">
            <a:extLst>
              <a:ext uri="{FF2B5EF4-FFF2-40B4-BE49-F238E27FC236}">
                <a16:creationId xmlns:a16="http://schemas.microsoft.com/office/drawing/2014/main" id="{425D0DD6-0416-F2F9-EE98-83A01C82C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BDD761-C594-BFB5-2021-7AA9B6816875}"/>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32582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34DBF-AA35-ABE9-5A01-8F250E9A4206}"/>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3" name="Footer Placeholder 2">
            <a:extLst>
              <a:ext uri="{FF2B5EF4-FFF2-40B4-BE49-F238E27FC236}">
                <a16:creationId xmlns:a16="http://schemas.microsoft.com/office/drawing/2014/main" id="{F9D34975-D448-0FB9-BB7B-07B85B803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C0DDD2-F2C2-1274-6031-FF8E81A7876E}"/>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17885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23FF-7376-ADC2-44D2-4B69FBEC7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5857D-BEA8-B940-F44F-CE8963ADE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B6843-AA68-0D1A-CD66-AAEA28CA6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AF4D3-E0A7-DA37-5629-770CF9ED836A}"/>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6" name="Footer Placeholder 5">
            <a:extLst>
              <a:ext uri="{FF2B5EF4-FFF2-40B4-BE49-F238E27FC236}">
                <a16:creationId xmlns:a16="http://schemas.microsoft.com/office/drawing/2014/main" id="{DE2E5576-A9E1-4A72-4845-0420C188F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AF5E4-7D25-14F8-45F2-7DDF4C884292}"/>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2236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4307-50D2-1912-8A98-71A4148FB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C482D0-B151-0FDF-9B83-6AD2FBBF9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298BAF-F08B-C752-7A0C-DB0E2BD0C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FED7C-4233-B65D-3917-0319F1E1F1D5}"/>
              </a:ext>
            </a:extLst>
          </p:cNvPr>
          <p:cNvSpPr>
            <a:spLocks noGrp="1"/>
          </p:cNvSpPr>
          <p:nvPr>
            <p:ph type="dt" sz="half" idx="10"/>
          </p:nvPr>
        </p:nvSpPr>
        <p:spPr/>
        <p:txBody>
          <a:bodyPr/>
          <a:lstStyle/>
          <a:p>
            <a:fld id="{EAB77048-FA78-4638-8382-97A1B115F620}" type="datetimeFigureOut">
              <a:rPr lang="en-US" smtClean="0"/>
              <a:t>1/24/2024</a:t>
            </a:fld>
            <a:endParaRPr lang="en-US"/>
          </a:p>
        </p:txBody>
      </p:sp>
      <p:sp>
        <p:nvSpPr>
          <p:cNvPr id="6" name="Footer Placeholder 5">
            <a:extLst>
              <a:ext uri="{FF2B5EF4-FFF2-40B4-BE49-F238E27FC236}">
                <a16:creationId xmlns:a16="http://schemas.microsoft.com/office/drawing/2014/main" id="{3919CB87-795F-01F6-96B0-DE2D8F48BD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357AC-7EA4-D61E-502A-273020595A3D}"/>
              </a:ext>
            </a:extLst>
          </p:cNvPr>
          <p:cNvSpPr>
            <a:spLocks noGrp="1"/>
          </p:cNvSpPr>
          <p:nvPr>
            <p:ph type="sldNum" sz="quarter" idx="12"/>
          </p:nvPr>
        </p:nvSpPr>
        <p:spPr/>
        <p:txBody>
          <a:bodyPr/>
          <a:lstStyle/>
          <a:p>
            <a:fld id="{E87353CA-F5D8-4415-995D-3DA1F2904AC3}" type="slidenum">
              <a:rPr lang="en-US" smtClean="0"/>
              <a:t>‹#›</a:t>
            </a:fld>
            <a:endParaRPr lang="en-US"/>
          </a:p>
        </p:txBody>
      </p:sp>
    </p:spTree>
    <p:extLst>
      <p:ext uri="{BB962C8B-B14F-4D97-AF65-F5344CB8AC3E}">
        <p14:creationId xmlns:p14="http://schemas.microsoft.com/office/powerpoint/2010/main" val="62114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85468-B34C-040C-2BEC-FB96134E8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F55F6-BC58-4343-511F-30E06B963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5392F-CEFE-2D1D-37A3-A85179EC8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77048-FA78-4638-8382-97A1B115F620}" type="datetimeFigureOut">
              <a:rPr lang="en-US" smtClean="0"/>
              <a:t>1/24/2024</a:t>
            </a:fld>
            <a:endParaRPr lang="en-US"/>
          </a:p>
        </p:txBody>
      </p:sp>
      <p:sp>
        <p:nvSpPr>
          <p:cNvPr id="5" name="Footer Placeholder 4">
            <a:extLst>
              <a:ext uri="{FF2B5EF4-FFF2-40B4-BE49-F238E27FC236}">
                <a16:creationId xmlns:a16="http://schemas.microsoft.com/office/drawing/2014/main" id="{CB17D9DC-33B0-C32D-B80E-CB18CDD19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2BA966-496C-4562-32DB-2CD796B37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353CA-F5D8-4415-995D-3DA1F2904AC3}" type="slidenum">
              <a:rPr lang="en-US" smtClean="0"/>
              <a:t>‹#›</a:t>
            </a:fld>
            <a:endParaRPr lang="en-US"/>
          </a:p>
        </p:txBody>
      </p:sp>
    </p:spTree>
    <p:extLst>
      <p:ext uri="{BB962C8B-B14F-4D97-AF65-F5344CB8AC3E}">
        <p14:creationId xmlns:p14="http://schemas.microsoft.com/office/powerpoint/2010/main" val="4102058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forms.office.com/r/NNMqkAgTJZ"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7E4-662F-6F62-8AB7-6170611FE2FF}"/>
              </a:ext>
            </a:extLst>
          </p:cNvPr>
          <p:cNvSpPr>
            <a:spLocks noGrp="1"/>
          </p:cNvSpPr>
          <p:nvPr>
            <p:ph type="ctrTitle"/>
          </p:nvPr>
        </p:nvSpPr>
        <p:spPr/>
        <p:txBody>
          <a:bodyPr/>
          <a:lstStyle/>
          <a:p>
            <a:r>
              <a:rPr lang="en-US" dirty="0">
                <a:solidFill>
                  <a:schemeClr val="accent1"/>
                </a:solidFill>
                <a:latin typeface="+mn-lt"/>
              </a:rPr>
              <a:t>Bloodborne Pathogens in a Clinical Setting</a:t>
            </a:r>
          </a:p>
        </p:txBody>
      </p:sp>
      <p:sp>
        <p:nvSpPr>
          <p:cNvPr id="3" name="Subtitle 2">
            <a:extLst>
              <a:ext uri="{FF2B5EF4-FFF2-40B4-BE49-F238E27FC236}">
                <a16:creationId xmlns:a16="http://schemas.microsoft.com/office/drawing/2014/main" id="{9FB0D9D4-D963-1E26-35B7-47D8159C77A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4532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D1CB-FC89-8944-6844-236A9E89E40A}"/>
              </a:ext>
            </a:extLst>
          </p:cNvPr>
          <p:cNvSpPr>
            <a:spLocks noGrp="1"/>
          </p:cNvSpPr>
          <p:nvPr>
            <p:ph type="title"/>
          </p:nvPr>
        </p:nvSpPr>
        <p:spPr/>
        <p:txBody>
          <a:bodyPr/>
          <a:lstStyle/>
          <a:p>
            <a:r>
              <a:rPr lang="en-US" b="0" i="0" dirty="0">
                <a:solidFill>
                  <a:srgbClr val="365BE3"/>
                </a:solidFill>
                <a:effectLst/>
                <a:latin typeface="sanchez"/>
              </a:rPr>
              <a:t>HIV Is Not Contracted</a:t>
            </a:r>
            <a:endParaRPr lang="en-US" dirty="0"/>
          </a:p>
        </p:txBody>
      </p:sp>
      <p:sp>
        <p:nvSpPr>
          <p:cNvPr id="3" name="Content Placeholder 2">
            <a:extLst>
              <a:ext uri="{FF2B5EF4-FFF2-40B4-BE49-F238E27FC236}">
                <a16:creationId xmlns:a16="http://schemas.microsoft.com/office/drawing/2014/main" id="{E55DC170-71C3-EB42-AC2A-4EF8AC1B126E}"/>
              </a:ext>
            </a:extLst>
          </p:cNvPr>
          <p:cNvSpPr>
            <a:spLocks noGrp="1"/>
          </p:cNvSpPr>
          <p:nvPr>
            <p:ph idx="1"/>
          </p:nvPr>
        </p:nvSpPr>
        <p:spPr/>
        <p:txBody>
          <a:bodyPr/>
          <a:lstStyle/>
          <a:p>
            <a:pPr marL="0" indent="0" algn="l">
              <a:buNone/>
            </a:pPr>
            <a:r>
              <a:rPr lang="en-US" sz="1800" b="0" i="0" dirty="0">
                <a:solidFill>
                  <a:srgbClr val="666666"/>
                </a:solidFill>
                <a:effectLst/>
                <a:latin typeface="lato" panose="020F0502020204030203" pitchFamily="34" charset="0"/>
              </a:rPr>
              <a:t>HIV is not spread by:</a:t>
            </a:r>
            <a:endParaRPr lang="en-US" sz="1800" b="0" i="0" dirty="0">
              <a:solidFill>
                <a:srgbClr val="000000"/>
              </a:solidFill>
              <a:effectLst/>
              <a:latin typeface="Arial" panose="020B0604020202020204" pitchFamily="34" charset="0"/>
            </a:endParaRPr>
          </a:p>
          <a:p>
            <a:pPr lvl="1"/>
            <a:r>
              <a:rPr lang="en-US" sz="1600" b="0" i="0" dirty="0">
                <a:solidFill>
                  <a:srgbClr val="666666"/>
                </a:solidFill>
                <a:effectLst/>
                <a:latin typeface="lato" panose="020F0502020204030203" pitchFamily="34" charset="0"/>
              </a:rPr>
              <a:t>Contact with telephones, doorknobs, or toilet seats</a:t>
            </a:r>
          </a:p>
          <a:p>
            <a:pPr lvl="1"/>
            <a:r>
              <a:rPr lang="en-US" sz="1600" b="0" i="0" dirty="0">
                <a:solidFill>
                  <a:srgbClr val="666666"/>
                </a:solidFill>
                <a:effectLst/>
                <a:latin typeface="lato" panose="020F0502020204030203" pitchFamily="34" charset="0"/>
              </a:rPr>
              <a:t>Mosquito bites</a:t>
            </a:r>
          </a:p>
          <a:p>
            <a:pPr lvl="1"/>
            <a:r>
              <a:rPr lang="en-US" sz="1600" b="0" i="0" dirty="0">
                <a:solidFill>
                  <a:srgbClr val="666666"/>
                </a:solidFill>
                <a:effectLst/>
                <a:latin typeface="lato" panose="020F0502020204030203" pitchFamily="34" charset="0"/>
              </a:rPr>
              <a:t>Eating food prepared by an individual with HIV</a:t>
            </a:r>
          </a:p>
          <a:p>
            <a:pPr lvl="1"/>
            <a:r>
              <a:rPr lang="en-US" sz="1600" b="0" i="0" dirty="0">
                <a:solidFill>
                  <a:srgbClr val="666666"/>
                </a:solidFill>
                <a:effectLst/>
                <a:latin typeface="lato" panose="020F0502020204030203" pitchFamily="34" charset="0"/>
              </a:rPr>
              <a:t>Shaking hands, hugging, being coughed on, or being sneezed on</a:t>
            </a:r>
          </a:p>
          <a:p>
            <a:pPr lvl="1"/>
            <a:r>
              <a:rPr lang="en-US" sz="1600" b="0" i="0" dirty="0">
                <a:solidFill>
                  <a:srgbClr val="666666"/>
                </a:solidFill>
                <a:effectLst/>
                <a:latin typeface="lato" panose="020F0502020204030203" pitchFamily="34" charset="0"/>
              </a:rPr>
              <a:t>Donating blood</a:t>
            </a:r>
          </a:p>
          <a:p>
            <a:pPr marL="0" indent="0" algn="l">
              <a:buNone/>
            </a:pPr>
            <a:endParaRPr lang="en-US" sz="1800"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The risk of contracting HIV from a blood transfusion is extremely low. The blood supply is tested for HIV.</a:t>
            </a:r>
            <a:endParaRPr lang="en-US" sz="1800"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0931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B812-B3F9-F8F8-D34D-BF94221DD1B0}"/>
              </a:ext>
            </a:extLst>
          </p:cNvPr>
          <p:cNvSpPr>
            <a:spLocks noGrp="1"/>
          </p:cNvSpPr>
          <p:nvPr>
            <p:ph type="title"/>
          </p:nvPr>
        </p:nvSpPr>
        <p:spPr/>
        <p:txBody>
          <a:bodyPr/>
          <a:lstStyle/>
          <a:p>
            <a:r>
              <a:rPr lang="en-US" b="0" i="0" dirty="0">
                <a:solidFill>
                  <a:srgbClr val="365BE3"/>
                </a:solidFill>
                <a:effectLst/>
                <a:latin typeface="sanchez"/>
              </a:rPr>
              <a:t>How is HIV Spread?</a:t>
            </a:r>
            <a:endParaRPr lang="en-US" dirty="0"/>
          </a:p>
        </p:txBody>
      </p:sp>
      <p:sp>
        <p:nvSpPr>
          <p:cNvPr id="3" name="Content Placeholder 2">
            <a:extLst>
              <a:ext uri="{FF2B5EF4-FFF2-40B4-BE49-F238E27FC236}">
                <a16:creationId xmlns:a16="http://schemas.microsoft.com/office/drawing/2014/main" id="{91AECC6D-1F44-EBB9-73BC-C526732E9535}"/>
              </a:ext>
            </a:extLst>
          </p:cNvPr>
          <p:cNvSpPr>
            <a:spLocks noGrp="1"/>
          </p:cNvSpPr>
          <p:nvPr>
            <p:ph idx="1"/>
          </p:nvPr>
        </p:nvSpPr>
        <p:spPr/>
        <p:txBody>
          <a:bodyPr>
            <a:normAutofit/>
          </a:bodyPr>
          <a:lstStyle/>
          <a:p>
            <a:pPr marL="0" indent="0" algn="l">
              <a:buNone/>
            </a:pPr>
            <a:r>
              <a:rPr lang="en-US" sz="1800" b="0" i="0" dirty="0">
                <a:solidFill>
                  <a:srgbClr val="666666"/>
                </a:solidFill>
                <a:effectLst/>
                <a:latin typeface="lato" panose="020F0502020204030203" pitchFamily="34" charset="0"/>
              </a:rPr>
              <a:t>HIV spreads through contact with the blood or OPIM of a person who has the virus in his or her body.</a:t>
            </a:r>
          </a:p>
          <a:p>
            <a:pPr marL="0" indent="0" algn="l">
              <a:buNone/>
            </a:pPr>
            <a:endParaRPr lang="en-US" sz="1200"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HIV can spread through exposure to infected blood in the workplace, but this is not a common cause of HIV infection.</a:t>
            </a:r>
          </a:p>
          <a:p>
            <a:pPr marL="0" indent="0" algn="l">
              <a:buNone/>
            </a:pPr>
            <a:endParaRPr lang="en-US" sz="1200"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The most common ways HIV spreads include:</a:t>
            </a:r>
            <a:endParaRPr lang="en-US"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 </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Sexual contact: The semen and vaginal fluids of persons infected with HIV have the potential to spread HIV. Both heterosexual and homosexual sexual contact may result in the spread of HIV.</a:t>
            </a:r>
          </a:p>
          <a:p>
            <a:pPr lvl="1"/>
            <a:r>
              <a:rPr lang="en-US" sz="1400" b="0" i="0" dirty="0">
                <a:solidFill>
                  <a:srgbClr val="666666"/>
                </a:solidFill>
                <a:effectLst/>
                <a:latin typeface="lato" panose="020F0502020204030203" pitchFamily="34" charset="0"/>
              </a:rPr>
              <a:t>Intravenous (IV) drug use: When IV drug users share needles, they exchange body fluids, and this exchange puts IV drug users at high risk.</a:t>
            </a:r>
          </a:p>
          <a:p>
            <a:pPr lvl="1"/>
            <a:r>
              <a:rPr lang="en-US" sz="1400" b="0" i="0" dirty="0">
                <a:solidFill>
                  <a:srgbClr val="666666"/>
                </a:solidFill>
                <a:effectLst/>
                <a:latin typeface="lato" panose="020F0502020204030203" pitchFamily="34" charset="0"/>
              </a:rPr>
              <a:t>Mother to baby: While pregnant, a mother who is infected may infect her baby. Proper health care while the mother is pregnant can decrease this risk. A mother may also infect her baby if she breastfeeds.</a:t>
            </a:r>
          </a:p>
        </p:txBody>
      </p:sp>
    </p:spTree>
    <p:extLst>
      <p:ext uri="{BB962C8B-B14F-4D97-AF65-F5344CB8AC3E}">
        <p14:creationId xmlns:p14="http://schemas.microsoft.com/office/powerpoint/2010/main" val="33925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8703B-6729-B496-85E4-523627CA1D57}"/>
              </a:ext>
            </a:extLst>
          </p:cNvPr>
          <p:cNvSpPr>
            <a:spLocks noGrp="1"/>
          </p:cNvSpPr>
          <p:nvPr>
            <p:ph type="title"/>
          </p:nvPr>
        </p:nvSpPr>
        <p:spPr>
          <a:xfrm>
            <a:off x="572493" y="238539"/>
            <a:ext cx="11047013" cy="1434415"/>
          </a:xfrm>
        </p:spPr>
        <p:txBody>
          <a:bodyPr anchor="b">
            <a:normAutofit/>
          </a:bodyPr>
          <a:lstStyle/>
          <a:p>
            <a:r>
              <a:rPr lang="en-US" sz="5400" b="0" i="0">
                <a:effectLst/>
                <a:latin typeface="sanchez"/>
              </a:rPr>
              <a:t>Risk of Infection for HIV</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AD9127-648E-34C6-75C9-ED254BDD3985}"/>
              </a:ext>
            </a:extLst>
          </p:cNvPr>
          <p:cNvPicPr>
            <a:picLocks noChangeAspect="1"/>
          </p:cNvPicPr>
          <p:nvPr/>
        </p:nvPicPr>
        <p:blipFill rotWithShape="1">
          <a:blip r:embed="rId2"/>
          <a:srcRect t="540"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3EA9031-233C-37D5-69CD-D138A618EADD}"/>
              </a:ext>
            </a:extLst>
          </p:cNvPr>
          <p:cNvSpPr>
            <a:spLocks noGrp="1"/>
          </p:cNvSpPr>
          <p:nvPr>
            <p:ph idx="1"/>
          </p:nvPr>
        </p:nvSpPr>
        <p:spPr>
          <a:xfrm>
            <a:off x="4905955" y="2071316"/>
            <a:ext cx="6713552" cy="4114800"/>
          </a:xfrm>
        </p:spPr>
        <p:txBody>
          <a:bodyPr anchor="t">
            <a:normAutofit/>
          </a:bodyPr>
          <a:lstStyle/>
          <a:p>
            <a:pPr marL="0" indent="0">
              <a:buNone/>
            </a:pPr>
            <a:r>
              <a:rPr lang="en-US" sz="2200" b="0" i="0">
                <a:effectLst/>
                <a:latin typeface="lato" panose="020F0502020204030203" pitchFamily="34" charset="0"/>
              </a:rPr>
              <a:t>For health care workers, the risk of infection from contact with HIV on the job is extremely low. In fact, as of 2019, the Centers for Disease Control and Prevention (CDC) has documented only 58 cases of infection due to work-related exposure. According to the CDC, the chances of becoming HIV positive when exposed to HIV through a needlestick are less than 1% (2019). The risk is less for blood splashes into mucous membranes or on broken or scraped skin. There is no vaccine to stop the spread of HIV.</a:t>
            </a:r>
            <a:endParaRPr lang="en-US" sz="2200"/>
          </a:p>
        </p:txBody>
      </p:sp>
    </p:spTree>
    <p:extLst>
      <p:ext uri="{BB962C8B-B14F-4D97-AF65-F5344CB8AC3E}">
        <p14:creationId xmlns:p14="http://schemas.microsoft.com/office/powerpoint/2010/main" val="288210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5C3-E612-18C3-D40B-64630A187473}"/>
              </a:ext>
            </a:extLst>
          </p:cNvPr>
          <p:cNvSpPr>
            <a:spLocks noGrp="1"/>
          </p:cNvSpPr>
          <p:nvPr>
            <p:ph type="title"/>
          </p:nvPr>
        </p:nvSpPr>
        <p:spPr/>
        <p:txBody>
          <a:bodyPr/>
          <a:lstStyle/>
          <a:p>
            <a:r>
              <a:rPr lang="en-US" b="0" i="0" dirty="0">
                <a:solidFill>
                  <a:srgbClr val="365BE3"/>
                </a:solidFill>
                <a:effectLst/>
                <a:latin typeface="sanchez"/>
              </a:rPr>
              <a:t>How Is Hepatitis B Spread?</a:t>
            </a:r>
            <a:endParaRPr lang="en-US" dirty="0"/>
          </a:p>
        </p:txBody>
      </p:sp>
      <p:sp>
        <p:nvSpPr>
          <p:cNvPr id="3" name="Content Placeholder 2">
            <a:extLst>
              <a:ext uri="{FF2B5EF4-FFF2-40B4-BE49-F238E27FC236}">
                <a16:creationId xmlns:a16="http://schemas.microsoft.com/office/drawing/2014/main" id="{9DDDEC16-972A-471A-5599-A6E0AE6763AE}"/>
              </a:ext>
            </a:extLst>
          </p:cNvPr>
          <p:cNvSpPr>
            <a:spLocks noGrp="1"/>
          </p:cNvSpPr>
          <p:nvPr>
            <p:ph idx="1"/>
          </p:nvPr>
        </p:nvSpPr>
        <p:spPr/>
        <p:txBody>
          <a:bodyPr>
            <a:normAutofit/>
          </a:bodyPr>
          <a:lstStyle/>
          <a:p>
            <a:pPr marL="0" indent="0" algn="l">
              <a:buNone/>
            </a:pPr>
            <a:r>
              <a:rPr lang="en-US" sz="1800" b="0" i="0" dirty="0">
                <a:solidFill>
                  <a:srgbClr val="666666"/>
                </a:solidFill>
                <a:effectLst/>
                <a:latin typeface="lato" panose="020F0502020204030203" pitchFamily="34" charset="0"/>
              </a:rPr>
              <a:t>Like HIV, hepatitis B spreads through contact with the blood or OPIM of a person who has HBV in his or her body.</a:t>
            </a:r>
            <a:endParaRPr lang="en-US"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The most common ways HBV spreads include:</a:t>
            </a:r>
            <a:endParaRPr lang="en-US"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 </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Sexual contact: The semen and vaginal fluids of persons infected with HBV have the potential to spread HBV. Both heterosexual and homosexual sexual contact may result in the spread of HBV.</a:t>
            </a:r>
          </a:p>
          <a:p>
            <a:pPr lvl="1"/>
            <a:r>
              <a:rPr lang="en-US" sz="1400" b="0" i="0" dirty="0">
                <a:solidFill>
                  <a:srgbClr val="666666"/>
                </a:solidFill>
                <a:effectLst/>
                <a:latin typeface="lato" panose="020F0502020204030203" pitchFamily="34" charset="0"/>
              </a:rPr>
              <a:t>IV drug use: When IV drug users share needles, they exchange body fluids, and this exchange puts IV drug users at risk of coming into contact with HBV.</a:t>
            </a:r>
          </a:p>
          <a:p>
            <a:pPr lvl="1"/>
            <a:r>
              <a:rPr lang="en-US" sz="1400" b="0" i="0" dirty="0">
                <a:solidFill>
                  <a:srgbClr val="666666"/>
                </a:solidFill>
                <a:effectLst/>
                <a:latin typeface="lato" panose="020F0502020204030203" pitchFamily="34" charset="0"/>
              </a:rPr>
              <a:t>Mother to baby: While pregnant, a mother who is infected may infect her baby. During prenatal screening, the mother is checked for HBV infection. If a mother is infected with HBV, treatment may begin on the baby at birth.</a:t>
            </a:r>
          </a:p>
          <a:p>
            <a:pPr marL="0" indent="0">
              <a:buNone/>
            </a:pPr>
            <a:endParaRPr lang="en-US" dirty="0"/>
          </a:p>
        </p:txBody>
      </p:sp>
    </p:spTree>
    <p:extLst>
      <p:ext uri="{BB962C8B-B14F-4D97-AF65-F5344CB8AC3E}">
        <p14:creationId xmlns:p14="http://schemas.microsoft.com/office/powerpoint/2010/main" val="28460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41AE-A830-5BAC-BB9E-0CD76DB6905A}"/>
              </a:ext>
            </a:extLst>
          </p:cNvPr>
          <p:cNvSpPr>
            <a:spLocks noGrp="1"/>
          </p:cNvSpPr>
          <p:nvPr>
            <p:ph type="title"/>
          </p:nvPr>
        </p:nvSpPr>
        <p:spPr/>
        <p:txBody>
          <a:bodyPr>
            <a:normAutofit/>
          </a:bodyPr>
          <a:lstStyle/>
          <a:p>
            <a:r>
              <a:rPr lang="en-US" dirty="0">
                <a:solidFill>
                  <a:srgbClr val="365BE3"/>
                </a:solidFill>
                <a:effectLst/>
                <a:latin typeface="sanchez"/>
              </a:rPr>
              <a:t>Risk of Disease with HBV</a:t>
            </a:r>
            <a:endParaRPr lang="en-US" sz="8800" dirty="0"/>
          </a:p>
        </p:txBody>
      </p:sp>
      <p:sp>
        <p:nvSpPr>
          <p:cNvPr id="3" name="Content Placeholder 2">
            <a:extLst>
              <a:ext uri="{FF2B5EF4-FFF2-40B4-BE49-F238E27FC236}">
                <a16:creationId xmlns:a16="http://schemas.microsoft.com/office/drawing/2014/main" id="{404AAAEF-2BCC-1FB2-3E4D-5F2CBAFAC52A}"/>
              </a:ext>
            </a:extLst>
          </p:cNvPr>
          <p:cNvSpPr>
            <a:spLocks noGrp="1"/>
          </p:cNvSpPr>
          <p:nvPr>
            <p:ph idx="1"/>
          </p:nvPr>
        </p:nvSpPr>
        <p:spPr/>
        <p:txBody>
          <a:bodyPr/>
          <a:lstStyle/>
          <a:p>
            <a:pPr marL="0" indent="0" algn="l">
              <a:buNone/>
            </a:pPr>
            <a:r>
              <a:rPr lang="en-US" sz="1800" b="0" i="0" dirty="0">
                <a:solidFill>
                  <a:srgbClr val="666666"/>
                </a:solidFill>
                <a:effectLst/>
                <a:latin typeface="lato" panose="020F0502020204030203" pitchFamily="34" charset="0"/>
              </a:rPr>
              <a:t>Hepatitis B infection is a serious risk for health care workers. However, this risk can be decreased with the hepatitis B vaccine available to all health care workers at risk of coming into contact with this virus.</a:t>
            </a:r>
            <a:endParaRPr lang="en-US" sz="1800" b="0" i="0" dirty="0">
              <a:solidFill>
                <a:srgbClr val="000000"/>
              </a:solidFill>
              <a:effectLst/>
              <a:latin typeface="Arial" panose="020B0604020202020204" pitchFamily="34" charset="0"/>
            </a:endParaRPr>
          </a:p>
          <a:p>
            <a:pPr marL="0" indent="0" algn="l">
              <a:buNone/>
            </a:pPr>
            <a:endParaRPr lang="en-US" sz="1800"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If you are exposed to HBV through a needlestick injury, the risk of infection is at least 30% if you have not received the hepatitis B vaccine. The risk is less for blood splashes into mucous membranes or on broken or abraded skin. Your risk drops to almost zero if you have had a successful series of vaccinations.</a:t>
            </a:r>
            <a:endParaRPr lang="en-US" sz="1800"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 </a:t>
            </a:r>
            <a:endParaRPr lang="en-US" sz="1800"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Of the people who show symptoms of hepatitis B, most have a full recovery. Less than 5% of otherwise healthy persons who are infected as adults will develop chronic hepatitis. People with chronic infections are at a higher risk for cirrhosis of the liver and liver cancer.</a:t>
            </a:r>
            <a:br>
              <a:rPr lang="en-US" sz="1800" b="0" i="0" dirty="0">
                <a:solidFill>
                  <a:srgbClr val="000000"/>
                </a:solidFill>
                <a:effectLst/>
                <a:latin typeface="Arial" panose="020B0604020202020204" pitchFamily="34" charset="0"/>
              </a:rPr>
            </a:br>
            <a:endParaRPr lang="en-US" dirty="0"/>
          </a:p>
        </p:txBody>
      </p:sp>
    </p:spTree>
    <p:extLst>
      <p:ext uri="{BB962C8B-B14F-4D97-AF65-F5344CB8AC3E}">
        <p14:creationId xmlns:p14="http://schemas.microsoft.com/office/powerpoint/2010/main" val="187412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5B61-D33B-E26D-C57C-5BBE2808DD02}"/>
              </a:ext>
            </a:extLst>
          </p:cNvPr>
          <p:cNvSpPr>
            <a:spLocks noGrp="1"/>
          </p:cNvSpPr>
          <p:nvPr>
            <p:ph type="title"/>
          </p:nvPr>
        </p:nvSpPr>
        <p:spPr>
          <a:xfrm>
            <a:off x="572493" y="238539"/>
            <a:ext cx="11047013" cy="1434415"/>
          </a:xfrm>
        </p:spPr>
        <p:txBody>
          <a:bodyPr anchor="b">
            <a:normAutofit/>
          </a:bodyPr>
          <a:lstStyle/>
          <a:p>
            <a:r>
              <a:rPr lang="en-US" sz="5400" b="0" i="0">
                <a:effectLst/>
                <a:latin typeface="sanchez"/>
              </a:rPr>
              <a:t>How Is Hepatitis C Spread?</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40C55B-061A-0887-4DC9-E27656316476}"/>
              </a:ext>
            </a:extLst>
          </p:cNvPr>
          <p:cNvPicPr>
            <a:picLocks noChangeAspect="1"/>
          </p:cNvPicPr>
          <p:nvPr/>
        </p:nvPicPr>
        <p:blipFill rotWithShape="1">
          <a:blip r:embed="rId2"/>
          <a:srcRect r="28"/>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F1FCEEF7-FF02-E27E-D01B-26D4ECFD6FF0}"/>
              </a:ext>
            </a:extLst>
          </p:cNvPr>
          <p:cNvSpPr>
            <a:spLocks noGrp="1"/>
          </p:cNvSpPr>
          <p:nvPr>
            <p:ph idx="1"/>
          </p:nvPr>
        </p:nvSpPr>
        <p:spPr>
          <a:xfrm>
            <a:off x="4905955" y="2071316"/>
            <a:ext cx="6713552" cy="4114800"/>
          </a:xfrm>
        </p:spPr>
        <p:txBody>
          <a:bodyPr anchor="t">
            <a:normAutofit/>
          </a:bodyPr>
          <a:lstStyle/>
          <a:p>
            <a:pPr marL="0" indent="0">
              <a:buNone/>
            </a:pPr>
            <a:r>
              <a:rPr lang="en-US" sz="1700" b="0" i="0">
                <a:effectLst/>
                <a:latin typeface="lato" panose="020F0502020204030203" pitchFamily="34" charset="0"/>
              </a:rPr>
              <a:t>Hepatitis C may be spread in a variety of ways:</a:t>
            </a:r>
            <a:br>
              <a:rPr lang="en-US" sz="1700" b="0" i="0">
                <a:effectLst/>
                <a:latin typeface="lato" panose="020F0502020204030203" pitchFamily="34" charset="0"/>
              </a:rPr>
            </a:br>
            <a:r>
              <a:rPr lang="en-US" sz="1700" b="0" i="0">
                <a:effectLst/>
                <a:latin typeface="lato" panose="020F0502020204030203" pitchFamily="34" charset="0"/>
              </a:rPr>
              <a:t> </a:t>
            </a:r>
            <a:endParaRPr lang="en-US" sz="1700" b="0" i="0">
              <a:effectLst/>
              <a:latin typeface="Arial" panose="020B0604020202020204" pitchFamily="34" charset="0"/>
            </a:endParaRPr>
          </a:p>
          <a:p>
            <a:pPr lvl="1"/>
            <a:r>
              <a:rPr lang="en-US" sz="1700" b="0" i="0">
                <a:effectLst/>
                <a:latin typeface="lato" panose="020F0502020204030203" pitchFamily="34" charset="0"/>
              </a:rPr>
              <a:t>The reuse or inadequate sterilization of medical equipment, especially syringes and needles in health care settings.</a:t>
            </a:r>
          </a:p>
          <a:p>
            <a:pPr lvl="1"/>
            <a:r>
              <a:rPr lang="en-US" sz="1700" b="0" i="0">
                <a:effectLst/>
                <a:latin typeface="lato" panose="020F0502020204030203" pitchFamily="34" charset="0"/>
              </a:rPr>
              <a:t>The transfusion of unscreened blood and blood products.</a:t>
            </a:r>
          </a:p>
          <a:p>
            <a:pPr lvl="1"/>
            <a:r>
              <a:rPr lang="en-US" sz="1700" b="0" i="0">
                <a:effectLst/>
                <a:latin typeface="lato" panose="020F0502020204030203" pitchFamily="34" charset="0"/>
              </a:rPr>
              <a:t>HCV may be contracted through sexual intercourse; however, the CDC reports that this does not happen often.</a:t>
            </a:r>
          </a:p>
          <a:p>
            <a:pPr lvl="1"/>
            <a:r>
              <a:rPr lang="en-US" sz="1700" b="0" i="0">
                <a:effectLst/>
                <a:latin typeface="lato" panose="020F0502020204030203" pitchFamily="34" charset="0"/>
              </a:rPr>
              <a:t>HCV may also be spread from mother to infant during birth.</a:t>
            </a:r>
          </a:p>
          <a:p>
            <a:pPr lvl="1"/>
            <a:r>
              <a:rPr lang="en-US" sz="1700" b="0" i="0">
                <a:effectLst/>
                <a:latin typeface="lato" panose="020F0502020204030203" pitchFamily="34" charset="0"/>
              </a:rPr>
              <a:t>The CDC reports that illegal injected drug use is the most common way HCV is transmitted.</a:t>
            </a:r>
          </a:p>
          <a:p>
            <a:pPr lvl="1"/>
            <a:r>
              <a:rPr lang="en-US" sz="1700" b="0" i="0">
                <a:effectLst/>
                <a:latin typeface="lato" panose="020F0502020204030203" pitchFamily="34" charset="0"/>
              </a:rPr>
              <a:t>Exposure to blood or OPIM puts health care workers at risk of hepatitis C. Unlike HBV, there is no vaccine to prevent this disease.</a:t>
            </a:r>
          </a:p>
          <a:p>
            <a:pPr marL="0" indent="0">
              <a:buNone/>
            </a:pPr>
            <a:endParaRPr lang="en-US" sz="1700"/>
          </a:p>
        </p:txBody>
      </p:sp>
    </p:spTree>
    <p:extLst>
      <p:ext uri="{BB962C8B-B14F-4D97-AF65-F5344CB8AC3E}">
        <p14:creationId xmlns:p14="http://schemas.microsoft.com/office/powerpoint/2010/main" val="12456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240CE-5F74-A2D1-9748-8F75394D100C}"/>
              </a:ext>
            </a:extLst>
          </p:cNvPr>
          <p:cNvSpPr>
            <a:spLocks noGrp="1"/>
          </p:cNvSpPr>
          <p:nvPr>
            <p:ph type="title"/>
          </p:nvPr>
        </p:nvSpPr>
        <p:spPr>
          <a:xfrm>
            <a:off x="572493" y="238539"/>
            <a:ext cx="11047013" cy="1434415"/>
          </a:xfrm>
        </p:spPr>
        <p:txBody>
          <a:bodyPr anchor="b">
            <a:normAutofit/>
          </a:bodyPr>
          <a:lstStyle/>
          <a:p>
            <a:r>
              <a:rPr lang="en-US" sz="5400" b="0" i="0">
                <a:effectLst/>
                <a:latin typeface="sanchez"/>
              </a:rPr>
              <a:t>Risk of Disease with HCV</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EE6A72-B4C5-CD6B-D2CC-87A9B639482C}"/>
              </a:ext>
            </a:extLst>
          </p:cNvPr>
          <p:cNvPicPr>
            <a:picLocks noChangeAspect="1"/>
          </p:cNvPicPr>
          <p:nvPr/>
        </p:nvPicPr>
        <p:blipFill rotWithShape="1">
          <a:blip r:embed="rId2"/>
          <a:srcRect t="1992"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7C9E0CAF-14F1-31D9-72A5-578E3DA350CB}"/>
              </a:ext>
            </a:extLst>
          </p:cNvPr>
          <p:cNvSpPr>
            <a:spLocks noGrp="1"/>
          </p:cNvSpPr>
          <p:nvPr>
            <p:ph idx="1"/>
          </p:nvPr>
        </p:nvSpPr>
        <p:spPr>
          <a:xfrm>
            <a:off x="4905955" y="2071316"/>
            <a:ext cx="6713552" cy="4114800"/>
          </a:xfrm>
        </p:spPr>
        <p:txBody>
          <a:bodyPr anchor="t">
            <a:normAutofit/>
          </a:bodyPr>
          <a:lstStyle/>
          <a:p>
            <a:pPr marL="0" indent="0">
              <a:buNone/>
            </a:pPr>
            <a:r>
              <a:rPr lang="en-US" sz="1700" b="0" i="0">
                <a:effectLst/>
                <a:latin typeface="lato" panose="020F0502020204030203" pitchFamily="34" charset="0"/>
              </a:rPr>
              <a:t>The risk of contracting disease from contact with HCV is not great. The CDC reports that of every 100 health care workers exposed to HCV through a needlestick, about 1 will become infected with HCV.</a:t>
            </a:r>
            <a:endParaRPr lang="en-US" sz="1700" b="0" i="0">
              <a:effectLst/>
              <a:latin typeface="Arial" panose="020B0604020202020204" pitchFamily="34" charset="0"/>
            </a:endParaRPr>
          </a:p>
          <a:p>
            <a:pPr marL="0" indent="0">
              <a:buNone/>
            </a:pPr>
            <a:endParaRPr lang="en-US" sz="1700">
              <a:latin typeface="lato" panose="020F0502020204030203" pitchFamily="34" charset="0"/>
            </a:endParaRPr>
          </a:p>
          <a:p>
            <a:pPr marL="0" indent="0">
              <a:buNone/>
            </a:pPr>
            <a:r>
              <a:rPr lang="en-US" sz="1700" b="0" i="0">
                <a:effectLst/>
                <a:latin typeface="lato" panose="020F0502020204030203" pitchFamily="34" charset="0"/>
              </a:rPr>
              <a:t>HCV causes chronic disease in about 55% to 85% of the people who contract it:</a:t>
            </a:r>
            <a:endParaRPr lang="en-US" sz="1700" b="0" i="0">
              <a:effectLst/>
              <a:latin typeface="Arial" panose="020B0604020202020204" pitchFamily="34" charset="0"/>
            </a:endParaRPr>
          </a:p>
          <a:p>
            <a:pPr lvl="1"/>
            <a:r>
              <a:rPr lang="en-US" sz="1700" b="0" i="0">
                <a:effectLst/>
                <a:latin typeface="lato" panose="020F0502020204030203" pitchFamily="34" charset="0"/>
              </a:rPr>
              <a:t>HCV is a major cause of cirrhosis of the liver and liver cancer.</a:t>
            </a:r>
          </a:p>
          <a:p>
            <a:pPr lvl="1"/>
            <a:r>
              <a:rPr lang="en-US" sz="1700" b="0" i="0">
                <a:effectLst/>
                <a:latin typeface="lato" panose="020F0502020204030203" pitchFamily="34" charset="0"/>
              </a:rPr>
              <a:t>Although there is no vaccine for hepatitis C, some patients are now being treated with new medication that can cure hepatitis C and offer shorter length of treatment and increased effectiveness.</a:t>
            </a:r>
          </a:p>
          <a:p>
            <a:pPr lvl="1"/>
            <a:r>
              <a:rPr lang="en-US" sz="1700" b="0" i="0">
                <a:effectLst/>
                <a:latin typeface="lato" panose="020F0502020204030203" pitchFamily="34" charset="0"/>
              </a:rPr>
              <a:t>Treatment usually leads to long-term improvement.</a:t>
            </a:r>
          </a:p>
          <a:p>
            <a:pPr lvl="1"/>
            <a:r>
              <a:rPr lang="en-US" sz="1700" b="0" i="0">
                <a:effectLst/>
                <a:latin typeface="lato" panose="020F0502020204030203" pitchFamily="34" charset="0"/>
              </a:rPr>
              <a:t>Complications of hepatitis—both hepatitis B and hepatitis C—account for the majority of liver transplants in the United States.</a:t>
            </a:r>
          </a:p>
          <a:p>
            <a:endParaRPr lang="en-US" sz="1700"/>
          </a:p>
        </p:txBody>
      </p:sp>
    </p:spTree>
    <p:extLst>
      <p:ext uri="{BB962C8B-B14F-4D97-AF65-F5344CB8AC3E}">
        <p14:creationId xmlns:p14="http://schemas.microsoft.com/office/powerpoint/2010/main" val="153919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E3F7-0F5D-5052-78CD-34F28EE6CEB1}"/>
              </a:ext>
            </a:extLst>
          </p:cNvPr>
          <p:cNvSpPr>
            <a:spLocks noGrp="1"/>
          </p:cNvSpPr>
          <p:nvPr>
            <p:ph type="title"/>
          </p:nvPr>
        </p:nvSpPr>
        <p:spPr/>
        <p:txBody>
          <a:bodyPr/>
          <a:lstStyle/>
          <a:p>
            <a:r>
              <a:rPr lang="en-US" dirty="0"/>
              <a:t>Review of Key Terms</a:t>
            </a:r>
          </a:p>
        </p:txBody>
      </p:sp>
      <p:sp>
        <p:nvSpPr>
          <p:cNvPr id="3" name="Content Placeholder 2">
            <a:extLst>
              <a:ext uri="{FF2B5EF4-FFF2-40B4-BE49-F238E27FC236}">
                <a16:creationId xmlns:a16="http://schemas.microsoft.com/office/drawing/2014/main" id="{F6F6D82D-02AB-BC13-D362-36D0DBC7FA5C}"/>
              </a:ext>
            </a:extLst>
          </p:cNvPr>
          <p:cNvSpPr>
            <a:spLocks noGrp="1"/>
          </p:cNvSpPr>
          <p:nvPr>
            <p:ph idx="1"/>
          </p:nvPr>
        </p:nvSpPr>
        <p:spPr>
          <a:xfrm>
            <a:off x="838200" y="1507958"/>
            <a:ext cx="10515600" cy="4669005"/>
          </a:xfrm>
        </p:spPr>
        <p:txBody>
          <a:bodyPr>
            <a:normAutofit/>
          </a:bodyPr>
          <a:lstStyle/>
          <a:p>
            <a:r>
              <a:rPr lang="en-US" sz="1400" b="1" dirty="0"/>
              <a:t>Engineering Controls:</a:t>
            </a:r>
            <a:r>
              <a:rPr lang="en-US" sz="1400" b="1" i="0" dirty="0">
                <a:solidFill>
                  <a:srgbClr val="666666"/>
                </a:solidFill>
                <a:effectLst/>
              </a:rPr>
              <a:t>  </a:t>
            </a:r>
            <a:r>
              <a:rPr lang="en-US" sz="1400" b="0" i="0" dirty="0">
                <a:solidFill>
                  <a:srgbClr val="666666"/>
                </a:solidFill>
                <a:effectLst/>
              </a:rPr>
              <a:t>measures that isolate or remove a hazard from the workplace (e.g., sharps disposal containers).</a:t>
            </a:r>
          </a:p>
          <a:p>
            <a:r>
              <a:rPr lang="en-US" sz="1400" dirty="0">
                <a:solidFill>
                  <a:srgbClr val="666666"/>
                </a:solidFill>
              </a:rPr>
              <a:t> </a:t>
            </a:r>
            <a:r>
              <a:rPr lang="en-US" sz="1400" b="1" dirty="0">
                <a:solidFill>
                  <a:srgbClr val="666666"/>
                </a:solidFill>
              </a:rPr>
              <a:t>OSHA: </a:t>
            </a:r>
            <a:r>
              <a:rPr lang="en-US" sz="1400" b="0" i="0" dirty="0">
                <a:solidFill>
                  <a:srgbClr val="666666"/>
                </a:solidFill>
                <a:effectLst/>
              </a:rPr>
              <a:t>Established under the Occupational Safety and Health Act of 1970, the Occupational Safety and Health Administration functions within the U.S. Department of Labor to set and enforce workplace safety and health standards</a:t>
            </a:r>
          </a:p>
          <a:p>
            <a:pPr algn="l"/>
            <a:r>
              <a:rPr lang="en-US" sz="1400" b="1" dirty="0">
                <a:solidFill>
                  <a:srgbClr val="666666"/>
                </a:solidFill>
              </a:rPr>
              <a:t>Personal Protective Equipment (PPE): </a:t>
            </a:r>
            <a:r>
              <a:rPr lang="en-US" sz="1400" dirty="0">
                <a:solidFill>
                  <a:srgbClr val="666666"/>
                </a:solidFill>
                <a:effectLst/>
              </a:rPr>
              <a:t>Special clothing and equipment meant to protect against contact with bloodborne pathogens and other potentially infectious materials (OPIM).</a:t>
            </a:r>
            <a:endParaRPr lang="en-US" sz="1400" dirty="0">
              <a:solidFill>
                <a:srgbClr val="000000"/>
              </a:solidFill>
              <a:effectLst/>
            </a:endParaRPr>
          </a:p>
          <a:p>
            <a:r>
              <a:rPr lang="en-US" sz="1400" b="1" dirty="0">
                <a:effectLst/>
              </a:rPr>
              <a:t>Regulated waste: </a:t>
            </a:r>
            <a:r>
              <a:rPr lang="en-US" sz="1400" b="0" i="0" dirty="0">
                <a:solidFill>
                  <a:srgbClr val="666666"/>
                </a:solidFill>
                <a:effectLst/>
              </a:rPr>
              <a:t>Contaminated items that could release blood or other potentially infectious material (OPIM) when a person handles them. Regulated waste also refers to contaminated sharps and pathological wastes (such as human tissues) or microbiological wastes (such as cultures and culture dishes) that contain blood or OPIM</a:t>
            </a:r>
            <a:endParaRPr lang="en-US" sz="1400" dirty="0">
              <a:effectLst/>
            </a:endParaRPr>
          </a:p>
          <a:p>
            <a:pPr algn="l"/>
            <a:r>
              <a:rPr lang="en-US" sz="1400" b="1" dirty="0"/>
              <a:t>Standard Precautions: </a:t>
            </a:r>
            <a:r>
              <a:rPr lang="en-US" sz="1400" dirty="0">
                <a:solidFill>
                  <a:srgbClr val="666666"/>
                </a:solidFill>
                <a:effectLst/>
              </a:rPr>
              <a:t>Expand the concept of universal precautions to include other communicable diseases besides bloodborne pathogens. Standard precautions assume that certain areas of the body are colonized with disease-causing microorganisms that, if transmitted to others, could cause disease. These areas include mucous membranes, moist areas of the body, broken skin, anything wet coming from the body, and any medical devices that drain fluids from the body. Standard precautions do not protect against airborne diseases.</a:t>
            </a:r>
            <a:endParaRPr lang="en-US" sz="1400" dirty="0">
              <a:solidFill>
                <a:srgbClr val="000000"/>
              </a:solidFill>
              <a:effectLst/>
            </a:endParaRPr>
          </a:p>
          <a:p>
            <a:r>
              <a:rPr lang="en-US" sz="1400" b="1" dirty="0">
                <a:effectLst/>
              </a:rPr>
              <a:t>Universal Precautions</a:t>
            </a:r>
            <a:r>
              <a:rPr lang="en-US" sz="1400" dirty="0">
                <a:effectLst/>
              </a:rPr>
              <a:t>: </a:t>
            </a:r>
            <a:r>
              <a:rPr lang="en-US" sz="1400" b="0" i="0" dirty="0">
                <a:solidFill>
                  <a:srgbClr val="666666"/>
                </a:solidFill>
                <a:effectLst/>
              </a:rPr>
              <a:t>An approach used in infection control. Universal precautions treat all blood and other potentially infectious material as if they are known to be infected with bloodborne diseases.</a:t>
            </a:r>
          </a:p>
          <a:p>
            <a:r>
              <a:rPr lang="en-US" sz="1400" b="1" dirty="0">
                <a:solidFill>
                  <a:srgbClr val="666666"/>
                </a:solidFill>
              </a:rPr>
              <a:t>Work practice controls: </a:t>
            </a:r>
            <a:r>
              <a:rPr lang="en-US" sz="1400" b="0" i="0" dirty="0">
                <a:solidFill>
                  <a:srgbClr val="666666"/>
                </a:solidFill>
                <a:effectLst/>
              </a:rPr>
              <a:t>Practices to isolate or decrease the risk of exposure to infection in the workplace. Work practice controls include procedures used with standard and transmission-based precautions, hand hygiene, safe disposal of contaminated materials, and housekeeping practices.</a:t>
            </a:r>
            <a:endParaRPr lang="en-US" sz="1400" dirty="0"/>
          </a:p>
          <a:p>
            <a:pPr marL="0" indent="0">
              <a:buNone/>
            </a:pPr>
            <a:endParaRPr lang="en-US" sz="1400" dirty="0"/>
          </a:p>
        </p:txBody>
      </p:sp>
    </p:spTree>
    <p:extLst>
      <p:ext uri="{BB962C8B-B14F-4D97-AF65-F5344CB8AC3E}">
        <p14:creationId xmlns:p14="http://schemas.microsoft.com/office/powerpoint/2010/main" val="392840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82AB-847A-F38B-31BC-C77710D7DE38}"/>
              </a:ext>
            </a:extLst>
          </p:cNvPr>
          <p:cNvSpPr>
            <a:spLocks noGrp="1"/>
          </p:cNvSpPr>
          <p:nvPr>
            <p:ph type="title"/>
          </p:nvPr>
        </p:nvSpPr>
        <p:spPr/>
        <p:txBody>
          <a:bodyPr>
            <a:normAutofit/>
          </a:bodyPr>
          <a:lstStyle/>
          <a:p>
            <a:r>
              <a:rPr lang="en-US" b="0" i="0" dirty="0">
                <a:solidFill>
                  <a:srgbClr val="365BE3"/>
                </a:solidFill>
                <a:effectLst/>
                <a:latin typeface="sanchez"/>
              </a:rPr>
              <a:t>Exposure Control Plan</a:t>
            </a:r>
            <a:endParaRPr lang="en-US" sz="8800" dirty="0"/>
          </a:p>
        </p:txBody>
      </p:sp>
      <p:sp>
        <p:nvSpPr>
          <p:cNvPr id="3" name="Content Placeholder 2">
            <a:extLst>
              <a:ext uri="{FF2B5EF4-FFF2-40B4-BE49-F238E27FC236}">
                <a16:creationId xmlns:a16="http://schemas.microsoft.com/office/drawing/2014/main" id="{8D526B74-4DE8-5ED1-0946-7C3A9F792B0A}"/>
              </a:ext>
            </a:extLst>
          </p:cNvPr>
          <p:cNvSpPr>
            <a:spLocks noGrp="1"/>
          </p:cNvSpPr>
          <p:nvPr>
            <p:ph idx="1"/>
          </p:nvPr>
        </p:nvSpPr>
        <p:spPr/>
        <p:txBody>
          <a:bodyPr/>
          <a:lstStyle/>
          <a:p>
            <a:pPr marL="0" indent="0" algn="l">
              <a:buNone/>
            </a:pPr>
            <a:r>
              <a:rPr lang="en-US" sz="1800" b="0" i="0" dirty="0">
                <a:solidFill>
                  <a:srgbClr val="666666"/>
                </a:solidFill>
                <a:effectLst/>
                <a:latin typeface="lato" panose="020F0502020204030203" pitchFamily="34" charset="0"/>
              </a:rPr>
              <a:t>OSHA requires employers in the health care field to develop an exposure control plan. This plan provides protection for all health care workers who might be exposed to pathogens found in blood and OPIM.</a:t>
            </a:r>
            <a:endParaRPr lang="en-US"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 </a:t>
            </a:r>
            <a:endParaRPr lang="en-US"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The plan is updated each year to include:</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Changes in technology that reduce or eliminate exposure</a:t>
            </a:r>
          </a:p>
          <a:p>
            <a:pPr lvl="1"/>
            <a:r>
              <a:rPr lang="en-US" sz="1400" b="0" i="0" dirty="0">
                <a:solidFill>
                  <a:srgbClr val="666666"/>
                </a:solidFill>
                <a:effectLst/>
                <a:latin typeface="lato" panose="020F0502020204030203" pitchFamily="34" charset="0"/>
              </a:rPr>
              <a:t>Documentation that safer medical devices are adopted, if available</a:t>
            </a:r>
          </a:p>
          <a:p>
            <a:pPr marL="0" indent="0" algn="l">
              <a:buNone/>
            </a:pPr>
            <a:r>
              <a:rPr lang="en-US" sz="1800" b="0" i="0" dirty="0">
                <a:solidFill>
                  <a:srgbClr val="666666"/>
                </a:solidFill>
                <a:effectLst/>
                <a:latin typeface="lato" panose="020F0502020204030203" pitchFamily="34" charset="0"/>
              </a:rPr>
              <a:t> </a:t>
            </a:r>
            <a:endParaRPr lang="en-US" b="0" i="0" dirty="0">
              <a:solidFill>
                <a:srgbClr val="000000"/>
              </a:solidFill>
              <a:effectLst/>
              <a:latin typeface="Arial" panose="020B0604020202020204" pitchFamily="34" charset="0"/>
            </a:endParaRPr>
          </a:p>
          <a:p>
            <a:pPr marL="0" indent="0" algn="l">
              <a:buNone/>
            </a:pPr>
            <a:r>
              <a:rPr lang="en-US" sz="1800" b="0" i="0" dirty="0">
                <a:solidFill>
                  <a:srgbClr val="666666"/>
                </a:solidFill>
                <a:effectLst/>
                <a:latin typeface="lato" panose="020F0502020204030203" pitchFamily="34" charset="0"/>
              </a:rPr>
              <a:t>When this plan is updated, input is obtained from health care workers, including nonmanagerial workers providing direct patient care who are at risk of coming into contact with contaminated sharps.</a:t>
            </a:r>
            <a:endParaRPr lang="en-US"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0427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1F77-BED6-92A7-598D-2D7B5DE715BC}"/>
              </a:ext>
            </a:extLst>
          </p:cNvPr>
          <p:cNvSpPr>
            <a:spLocks noGrp="1"/>
          </p:cNvSpPr>
          <p:nvPr>
            <p:ph type="title"/>
          </p:nvPr>
        </p:nvSpPr>
        <p:spPr/>
        <p:txBody>
          <a:bodyPr/>
          <a:lstStyle/>
          <a:p>
            <a:r>
              <a:rPr lang="en-US" b="0" i="0" dirty="0">
                <a:solidFill>
                  <a:srgbClr val="365BE3"/>
                </a:solidFill>
                <a:effectLst/>
                <a:latin typeface="sanchez"/>
              </a:rPr>
              <a:t>Contents of the Exposure Control Plan</a:t>
            </a:r>
            <a:endParaRPr lang="en-US" dirty="0"/>
          </a:p>
        </p:txBody>
      </p:sp>
      <p:sp>
        <p:nvSpPr>
          <p:cNvPr id="3" name="Content Placeholder 2">
            <a:extLst>
              <a:ext uri="{FF2B5EF4-FFF2-40B4-BE49-F238E27FC236}">
                <a16:creationId xmlns:a16="http://schemas.microsoft.com/office/drawing/2014/main" id="{AB2A5EB8-063E-42F4-0FE1-2C8D65DC675F}"/>
              </a:ext>
            </a:extLst>
          </p:cNvPr>
          <p:cNvSpPr>
            <a:spLocks noGrp="1"/>
          </p:cNvSpPr>
          <p:nvPr>
            <p:ph idx="1"/>
          </p:nvPr>
        </p:nvSpPr>
        <p:spPr/>
        <p:txBody>
          <a:bodyPr>
            <a:normAutofit lnSpcReduction="10000"/>
          </a:bodyPr>
          <a:lstStyle/>
          <a:p>
            <a:pPr marL="0" indent="0" algn="l">
              <a:buNone/>
            </a:pPr>
            <a:r>
              <a:rPr lang="en-US" sz="1800" b="0" i="0" dirty="0">
                <a:solidFill>
                  <a:srgbClr val="666666"/>
                </a:solidFill>
                <a:effectLst/>
                <a:latin typeface="lato" panose="020F0502020204030203" pitchFamily="34" charset="0"/>
              </a:rPr>
              <a:t>The exposure control plan must include an employee exposure determination, which lists:</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Health care worker classifications that have exposure to blood or OPIM</a:t>
            </a:r>
          </a:p>
          <a:p>
            <a:pPr lvl="1"/>
            <a:r>
              <a:rPr lang="en-US" sz="1400" b="0" i="0" dirty="0">
                <a:solidFill>
                  <a:srgbClr val="666666"/>
                </a:solidFill>
                <a:effectLst/>
                <a:latin typeface="lato" panose="020F0502020204030203" pitchFamily="34" charset="0"/>
              </a:rPr>
              <a:t>Tasks or groups of related tasks that may result in exposure to blood or OPIM </a:t>
            </a:r>
            <a:endParaRPr lang="en-US" dirty="0">
              <a:solidFill>
                <a:srgbClr val="000000"/>
              </a:solidFill>
              <a:latin typeface="Arial" panose="020B0604020202020204" pitchFamily="34" charset="0"/>
            </a:endParaRPr>
          </a:p>
          <a:p>
            <a:pPr marL="0" indent="0" algn="l">
              <a:buNone/>
            </a:pPr>
            <a:endParaRPr lang="en-US" sz="1800" b="0" i="0" dirty="0">
              <a:solidFill>
                <a:srgbClr val="666666"/>
              </a:solidFill>
              <a:effectLst/>
              <a:latin typeface="lato" panose="020F0502020204030203" pitchFamily="34" charset="0"/>
            </a:endParaRPr>
          </a:p>
          <a:p>
            <a:pPr marL="0" indent="0" algn="l">
              <a:buNone/>
            </a:pPr>
            <a:r>
              <a:rPr lang="en-US" sz="1800" b="0" i="0" dirty="0">
                <a:solidFill>
                  <a:srgbClr val="666666"/>
                </a:solidFill>
                <a:effectLst/>
                <a:latin typeface="lato" panose="020F0502020204030203" pitchFamily="34" charset="0"/>
              </a:rPr>
              <a:t>This information is available to all health care workers.</a:t>
            </a:r>
            <a:endParaRPr lang="en-US" b="0" i="0" dirty="0">
              <a:solidFill>
                <a:srgbClr val="000000"/>
              </a:solidFill>
              <a:effectLst/>
              <a:latin typeface="Arial" panose="020B0604020202020204" pitchFamily="34" charset="0"/>
            </a:endParaRPr>
          </a:p>
          <a:p>
            <a:pPr marL="0" indent="0" algn="l">
              <a:buNone/>
            </a:pPr>
            <a:endParaRPr lang="en-US" sz="1800" b="0" i="0" dirty="0">
              <a:solidFill>
                <a:srgbClr val="666666"/>
              </a:solidFill>
              <a:effectLst/>
              <a:latin typeface="lato" panose="020F0502020204030203" pitchFamily="34" charset="0"/>
            </a:endParaRPr>
          </a:p>
          <a:p>
            <a:pPr marL="0" indent="0" algn="l">
              <a:buNone/>
            </a:pPr>
            <a:r>
              <a:rPr lang="en-US" sz="1800" b="0" i="0" dirty="0">
                <a:solidFill>
                  <a:srgbClr val="666666"/>
                </a:solidFill>
                <a:effectLst/>
                <a:latin typeface="lato" panose="020F0502020204030203" pitchFamily="34" charset="0"/>
              </a:rPr>
              <a:t>The exposure control plan must also contain information regarding how this facility will:</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 Implement standard precautions</a:t>
            </a:r>
          </a:p>
          <a:p>
            <a:pPr lvl="1"/>
            <a:r>
              <a:rPr lang="en-US" sz="1400" b="0" i="0" dirty="0">
                <a:solidFill>
                  <a:srgbClr val="666666"/>
                </a:solidFill>
                <a:effectLst/>
                <a:latin typeface="lato" panose="020F0502020204030203" pitchFamily="34" charset="0"/>
              </a:rPr>
              <a:t>Provide the hepatitis B vaccination to health care workers at no cost to the employee</a:t>
            </a:r>
          </a:p>
          <a:p>
            <a:pPr lvl="1"/>
            <a:r>
              <a:rPr lang="en-US" sz="1400" b="0" i="0" dirty="0">
                <a:solidFill>
                  <a:srgbClr val="666666"/>
                </a:solidFill>
                <a:effectLst/>
                <a:latin typeface="lato" panose="020F0502020204030203" pitchFamily="34" charset="0"/>
              </a:rPr>
              <a:t>Conduct postexposure evaluation and follow-up</a:t>
            </a:r>
          </a:p>
          <a:p>
            <a:pPr lvl="1"/>
            <a:r>
              <a:rPr lang="en-US" sz="1400" b="0" i="0" dirty="0">
                <a:solidFill>
                  <a:srgbClr val="666666"/>
                </a:solidFill>
                <a:effectLst/>
                <a:latin typeface="lato" panose="020F0502020204030203" pitchFamily="34" charset="0"/>
              </a:rPr>
              <a:t>Communicate hazards to employees</a:t>
            </a:r>
          </a:p>
          <a:p>
            <a:pPr lvl="1"/>
            <a:r>
              <a:rPr lang="en-US" sz="1400" b="0" i="0" dirty="0">
                <a:solidFill>
                  <a:srgbClr val="666666"/>
                </a:solidFill>
                <a:effectLst/>
                <a:latin typeface="lato" panose="020F0502020204030203" pitchFamily="34" charset="0"/>
              </a:rPr>
              <a:t>Maintain records of all of the above issues</a:t>
            </a:r>
            <a:endParaRPr lang="en-US" b="0" i="0" dirty="0">
              <a:solidFill>
                <a:srgbClr val="000000"/>
              </a:solidFill>
              <a:effectLst/>
              <a:latin typeface="Arial" panose="020B0604020202020204" pitchFamily="34" charset="0"/>
            </a:endParaRPr>
          </a:p>
          <a:p>
            <a:pPr marL="0" indent="0" algn="l">
              <a:buNone/>
            </a:pPr>
            <a:endParaRPr lang="en-US" sz="1800" b="0" i="0" dirty="0">
              <a:solidFill>
                <a:srgbClr val="666666"/>
              </a:solidFill>
              <a:effectLst/>
              <a:latin typeface="lato" panose="020F0502020204030203" pitchFamily="34" charset="0"/>
            </a:endParaRPr>
          </a:p>
          <a:p>
            <a:pPr marL="0" indent="0" algn="l">
              <a:buNone/>
            </a:pPr>
            <a:r>
              <a:rPr lang="en-US" sz="1800" b="0" i="0" dirty="0">
                <a:solidFill>
                  <a:srgbClr val="666666"/>
                </a:solidFill>
                <a:effectLst/>
                <a:latin typeface="lato" panose="020F0502020204030203" pitchFamily="34" charset="0"/>
              </a:rPr>
              <a:t>Lastly, this plan must include a procedure for evaluating the circumstances occurring during an exposure to blood or OPIM.</a:t>
            </a:r>
            <a:endParaRPr lang="en-US" b="0" i="0" dirty="0">
              <a:solidFill>
                <a:srgbClr val="000000"/>
              </a:solidFill>
              <a:effectLst/>
              <a:latin typeface="Arial" panose="020B0604020202020204" pitchFamily="34" charset="0"/>
            </a:endParaRPr>
          </a:p>
          <a:p>
            <a:endParaRPr lang="en-US" dirty="0"/>
          </a:p>
        </p:txBody>
      </p:sp>
      <p:pic>
        <p:nvPicPr>
          <p:cNvPr id="2049" name="Picture 1" descr="Bottom Navigation">
            <a:extLst>
              <a:ext uri="{FF2B5EF4-FFF2-40B4-BE49-F238E27FC236}">
                <a16:creationId xmlns:a16="http://schemas.microsoft.com/office/drawing/2014/main" id="{E8343ACB-3682-2B2C-E574-9224D10CB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107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ealthCare Source eLearning Library">
            <a:extLst>
              <a:ext uri="{FF2B5EF4-FFF2-40B4-BE49-F238E27FC236}">
                <a16:creationId xmlns:a16="http://schemas.microsoft.com/office/drawing/2014/main" id="{15D7300F-26C2-A16D-6E0A-40B0B3A2A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09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opic 1: Measures to Protect Health Care Workers">
            <a:extLst>
              <a:ext uri="{FF2B5EF4-FFF2-40B4-BE49-F238E27FC236}">
                <a16:creationId xmlns:a16="http://schemas.microsoft.com/office/drawing/2014/main" id="{5E4C3D05-0C60-23EE-2462-D9D9ECA7D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107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23 SYMPLR. ALL RIGHTS RESERVED.">
            <a:extLst>
              <a:ext uri="{FF2B5EF4-FFF2-40B4-BE49-F238E27FC236}">
                <a16:creationId xmlns:a16="http://schemas.microsoft.com/office/drawing/2014/main" id="{581C7BFA-CBD1-4F87-40DD-22D247486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61072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7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8B92B-0531-5CEF-FBAE-5E43D8B7DEE8}"/>
              </a:ext>
            </a:extLst>
          </p:cNvPr>
          <p:cNvSpPr>
            <a:spLocks noGrp="1"/>
          </p:cNvSpPr>
          <p:nvPr>
            <p:ph type="title"/>
          </p:nvPr>
        </p:nvSpPr>
        <p:spPr>
          <a:xfrm>
            <a:off x="572493" y="238539"/>
            <a:ext cx="11047013" cy="1434415"/>
          </a:xfrm>
        </p:spPr>
        <p:txBody>
          <a:bodyPr anchor="b">
            <a:normAutofit/>
          </a:bodyPr>
          <a:lstStyle/>
          <a:p>
            <a:r>
              <a:rPr lang="en-US" sz="5000" b="0" i="0">
                <a:effectLst/>
                <a:latin typeface="sanchez"/>
              </a:rPr>
              <a:t>Bloodborne Pathogens in a Clinical Setting</a:t>
            </a:r>
            <a:endParaRPr lang="en-US" sz="50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EFB084-1CF9-A734-4F18-7D1AC2C9909E}"/>
              </a:ext>
            </a:extLst>
          </p:cNvPr>
          <p:cNvPicPr>
            <a:picLocks noChangeAspect="1"/>
          </p:cNvPicPr>
          <p:nvPr/>
        </p:nvPicPr>
        <p:blipFill rotWithShape="1">
          <a:blip r:embed="rId2"/>
          <a:srcRect t="2070"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19C4E0DE-1812-4E16-6204-84908F60908B}"/>
              </a:ext>
            </a:extLst>
          </p:cNvPr>
          <p:cNvSpPr>
            <a:spLocks noGrp="1"/>
          </p:cNvSpPr>
          <p:nvPr>
            <p:ph idx="1"/>
          </p:nvPr>
        </p:nvSpPr>
        <p:spPr>
          <a:xfrm>
            <a:off x="4905955" y="2071316"/>
            <a:ext cx="6713552" cy="4114800"/>
          </a:xfrm>
        </p:spPr>
        <p:txBody>
          <a:bodyPr anchor="t">
            <a:normAutofit/>
          </a:bodyPr>
          <a:lstStyle/>
          <a:p>
            <a:r>
              <a:rPr lang="en-US" sz="2000" b="0" i="0" dirty="0">
                <a:effectLst/>
                <a:latin typeface="lato" panose="020F0502020204030203" pitchFamily="34" charset="0"/>
              </a:rPr>
              <a:t>Each of us can prevent disease caused by contact with pathogens found in blood and other potentially infectious materials (OPIM). Infection control measures, put into place by this facility, guide health care workers in this prevention. Every health care worker must be aware of these infection control measures and his or her role in order to protect himself or herself and others.  </a:t>
            </a:r>
            <a:endParaRPr lang="en-US" sz="2000" b="0" i="0" dirty="0">
              <a:effectLst/>
              <a:latin typeface="Arial" panose="020B0604020202020204" pitchFamily="34" charset="0"/>
            </a:endParaRPr>
          </a:p>
          <a:p>
            <a:pPr marL="0" indent="0">
              <a:buNone/>
            </a:pPr>
            <a:endParaRPr lang="en-US" sz="2000" b="0" i="0" dirty="0">
              <a:effectLst/>
              <a:latin typeface="Arial" panose="020B0604020202020204" pitchFamily="34" charset="0"/>
            </a:endParaRPr>
          </a:p>
          <a:p>
            <a:r>
              <a:rPr lang="en-US" sz="2000" b="0" i="0" dirty="0">
                <a:effectLst/>
                <a:latin typeface="lato" panose="020F0502020204030203" pitchFamily="34" charset="0"/>
              </a:rPr>
              <a:t>Designed for clinical staff, this course discusses the most common diseases caused by pathogens found in blood and OPIM and explains how infection control measures put into place in this facility protect health care workers from these diseases.</a:t>
            </a:r>
            <a:endParaRPr lang="en-US" sz="2000" b="0" i="0" dirty="0">
              <a:effectLst/>
              <a:latin typeface="Arial" panose="020B0604020202020204" pitchFamily="34" charset="0"/>
            </a:endParaRPr>
          </a:p>
          <a:p>
            <a:endParaRPr lang="en-US" sz="2000" dirty="0"/>
          </a:p>
        </p:txBody>
      </p:sp>
    </p:spTree>
    <p:extLst>
      <p:ext uri="{BB962C8B-B14F-4D97-AF65-F5344CB8AC3E}">
        <p14:creationId xmlns:p14="http://schemas.microsoft.com/office/powerpoint/2010/main" val="244170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5BA2F-3B07-F8B0-0D0D-708345D55C72}"/>
              </a:ext>
            </a:extLst>
          </p:cNvPr>
          <p:cNvSpPr>
            <a:spLocks noGrp="1"/>
          </p:cNvSpPr>
          <p:nvPr>
            <p:ph type="title"/>
          </p:nvPr>
        </p:nvSpPr>
        <p:spPr>
          <a:xfrm>
            <a:off x="572493" y="238539"/>
            <a:ext cx="11018520" cy="1434415"/>
          </a:xfrm>
        </p:spPr>
        <p:txBody>
          <a:bodyPr anchor="b">
            <a:normAutofit/>
          </a:bodyPr>
          <a:lstStyle/>
          <a:p>
            <a:r>
              <a:rPr lang="en-US" sz="5000" b="0" i="0">
                <a:effectLst/>
                <a:latin typeface="sanchez"/>
              </a:rPr>
              <a:t>Implementation of Standard Precautions</a:t>
            </a:r>
            <a:endParaRPr lang="en-US" sz="500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BBA74C-2FDC-C894-4501-A8431762DADF}"/>
              </a:ext>
            </a:extLst>
          </p:cNvPr>
          <p:cNvSpPr>
            <a:spLocks noGrp="1"/>
          </p:cNvSpPr>
          <p:nvPr>
            <p:ph idx="1"/>
          </p:nvPr>
        </p:nvSpPr>
        <p:spPr>
          <a:xfrm>
            <a:off x="572493" y="2071316"/>
            <a:ext cx="6713552" cy="4119172"/>
          </a:xfrm>
        </p:spPr>
        <p:txBody>
          <a:bodyPr anchor="t">
            <a:normAutofit/>
          </a:bodyPr>
          <a:lstStyle/>
          <a:p>
            <a:pPr marL="0" indent="0">
              <a:buNone/>
            </a:pPr>
            <a:r>
              <a:rPr lang="en-US" sz="1900" b="0" i="0">
                <a:effectLst/>
                <a:latin typeface="lato" panose="020F0502020204030203" pitchFamily="34" charset="0"/>
              </a:rPr>
              <a:t>Another way this facility protects workers and others from the spread of disease through contact with blood or OPIM is by using standard precautions. These precautions help workers avoid contact with blood and OPIM that may carry pathogens that cause disease. Standard precautions are used by all health care workers with all patients.</a:t>
            </a:r>
            <a:endParaRPr lang="en-US" sz="1900" b="0" i="0">
              <a:effectLst/>
              <a:latin typeface="Arial" panose="020B0604020202020204" pitchFamily="34" charset="0"/>
            </a:endParaRPr>
          </a:p>
          <a:p>
            <a:pPr marL="0" indent="0">
              <a:buNone/>
            </a:pPr>
            <a:r>
              <a:rPr lang="en-US" sz="1900" b="0" i="0">
                <a:effectLst/>
                <a:latin typeface="lato" panose="020F0502020204030203" pitchFamily="34" charset="0"/>
              </a:rPr>
              <a:t> </a:t>
            </a:r>
            <a:endParaRPr lang="en-US" sz="1900" b="0" i="0">
              <a:effectLst/>
              <a:latin typeface="Arial" panose="020B0604020202020204" pitchFamily="34" charset="0"/>
            </a:endParaRPr>
          </a:p>
          <a:p>
            <a:pPr marL="0" indent="0">
              <a:buNone/>
            </a:pPr>
            <a:r>
              <a:rPr lang="en-US" sz="1900" b="0" i="0">
                <a:effectLst/>
                <a:latin typeface="lato" panose="020F0502020204030203" pitchFamily="34" charset="0"/>
              </a:rPr>
              <a:t>Universal precautions prevent the spread of bloodborne pathogens in blood and OPIM. Standard precautions expand the concept of universal precautions to include diseases that are spread from person to person by means other than bloodborne pathogens. The intent of standard precautions is to protect the health care worker and patients from pathogens that cause disease.</a:t>
            </a:r>
            <a:endParaRPr lang="en-US" sz="1900" b="0" i="0">
              <a:effectLst/>
              <a:latin typeface="Arial" panose="020B0604020202020204" pitchFamily="34" charset="0"/>
            </a:endParaRPr>
          </a:p>
          <a:p>
            <a:endParaRPr lang="en-US" sz="1900"/>
          </a:p>
        </p:txBody>
      </p:sp>
      <p:pic>
        <p:nvPicPr>
          <p:cNvPr id="5" name="Picture 4">
            <a:extLst>
              <a:ext uri="{FF2B5EF4-FFF2-40B4-BE49-F238E27FC236}">
                <a16:creationId xmlns:a16="http://schemas.microsoft.com/office/drawing/2014/main" id="{372B4F0E-7ADA-D06B-2FCA-022DA4D40568}"/>
              </a:ext>
            </a:extLst>
          </p:cNvPr>
          <p:cNvPicPr>
            <a:picLocks noChangeAspect="1"/>
          </p:cNvPicPr>
          <p:nvPr/>
        </p:nvPicPr>
        <p:blipFill rotWithShape="1">
          <a:blip r:embed="rId2"/>
          <a:srcRect r="1" b="8225"/>
          <a:stretch/>
        </p:blipFill>
        <p:spPr>
          <a:xfrm>
            <a:off x="7675658" y="2093976"/>
            <a:ext cx="3941064" cy="4096512"/>
          </a:xfrm>
          <a:prstGeom prst="rect">
            <a:avLst/>
          </a:prstGeom>
        </p:spPr>
      </p:pic>
    </p:spTree>
    <p:extLst>
      <p:ext uri="{BB962C8B-B14F-4D97-AF65-F5344CB8AC3E}">
        <p14:creationId xmlns:p14="http://schemas.microsoft.com/office/powerpoint/2010/main" val="322057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AF8BF-0206-449C-6177-24F270DC2A86}"/>
              </a:ext>
            </a:extLst>
          </p:cNvPr>
          <p:cNvSpPr>
            <a:spLocks noGrp="1"/>
          </p:cNvSpPr>
          <p:nvPr>
            <p:ph type="title"/>
          </p:nvPr>
        </p:nvSpPr>
        <p:spPr>
          <a:xfrm>
            <a:off x="572493" y="238539"/>
            <a:ext cx="11018520" cy="1434415"/>
          </a:xfrm>
        </p:spPr>
        <p:txBody>
          <a:bodyPr anchor="b">
            <a:normAutofit/>
          </a:bodyPr>
          <a:lstStyle/>
          <a:p>
            <a:r>
              <a:rPr lang="en-US" sz="4600" b="0" i="0">
                <a:effectLst/>
                <a:latin typeface="sanchez"/>
              </a:rPr>
              <a:t>Standard Precautions: Protecting Yourself and Others</a:t>
            </a:r>
            <a:endParaRPr lang="en-US"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AE0F60-9A17-31DA-8583-5B39FC748383}"/>
              </a:ext>
            </a:extLst>
          </p:cNvPr>
          <p:cNvSpPr>
            <a:spLocks noGrp="1"/>
          </p:cNvSpPr>
          <p:nvPr>
            <p:ph idx="1"/>
          </p:nvPr>
        </p:nvSpPr>
        <p:spPr>
          <a:xfrm>
            <a:off x="572493" y="2071316"/>
            <a:ext cx="6713552" cy="4119172"/>
          </a:xfrm>
        </p:spPr>
        <p:txBody>
          <a:bodyPr anchor="t">
            <a:normAutofit/>
          </a:bodyPr>
          <a:lstStyle/>
          <a:p>
            <a:pPr marL="0" indent="0">
              <a:buNone/>
            </a:pPr>
            <a:r>
              <a:rPr lang="en-US" sz="2000" b="0" i="0">
                <a:effectLst/>
                <a:latin typeface="lato" panose="020F0502020204030203" pitchFamily="34" charset="0"/>
              </a:rPr>
              <a:t>If health care workers are at risk of coming into contact with blood, body fluid, secretions, excretions (except sweat), nonintact skin, or mucous membranes, they should follow standard precautions and wear personal protective equipment (PPE).</a:t>
            </a:r>
            <a:endParaRPr lang="en-US" sz="2000" b="0" i="0">
              <a:effectLst/>
              <a:latin typeface="Arial" panose="020B0604020202020204" pitchFamily="34" charset="0"/>
            </a:endParaRPr>
          </a:p>
          <a:p>
            <a:pPr marL="0" indent="0">
              <a:buNone/>
            </a:pPr>
            <a:r>
              <a:rPr lang="en-US" sz="2000" b="0" i="0">
                <a:effectLst/>
                <a:latin typeface="lato" panose="020F0502020204030203" pitchFamily="34" charset="0"/>
              </a:rPr>
              <a:t>PPE includes: </a:t>
            </a:r>
            <a:endParaRPr lang="en-US" sz="2000" b="0" i="0">
              <a:effectLst/>
              <a:latin typeface="Arial" panose="020B0604020202020204" pitchFamily="34" charset="0"/>
            </a:endParaRPr>
          </a:p>
          <a:p>
            <a:pPr lvl="1"/>
            <a:r>
              <a:rPr lang="en-US" sz="2000" b="0" i="0">
                <a:effectLst/>
                <a:latin typeface="lato" panose="020F0502020204030203" pitchFamily="34" charset="0"/>
              </a:rPr>
              <a:t>Gloves</a:t>
            </a:r>
          </a:p>
          <a:p>
            <a:pPr lvl="1"/>
            <a:r>
              <a:rPr lang="en-US" sz="2000" b="0" i="0">
                <a:effectLst/>
                <a:latin typeface="lato" panose="020F0502020204030203" pitchFamily="34" charset="0"/>
              </a:rPr>
              <a:t>Masks</a:t>
            </a:r>
          </a:p>
          <a:p>
            <a:pPr lvl="1"/>
            <a:r>
              <a:rPr lang="en-US" sz="2000" b="0" i="0">
                <a:effectLst/>
                <a:latin typeface="lato" panose="020F0502020204030203" pitchFamily="34" charset="0"/>
              </a:rPr>
              <a:t>Eye protection</a:t>
            </a:r>
          </a:p>
          <a:p>
            <a:pPr lvl="1"/>
            <a:r>
              <a:rPr lang="en-US" sz="2000" b="0" i="0">
                <a:effectLst/>
                <a:latin typeface="lato" panose="020F0502020204030203" pitchFamily="34" charset="0"/>
              </a:rPr>
              <a:t>Face shields to protect workers' mucous membranes</a:t>
            </a:r>
          </a:p>
          <a:p>
            <a:pPr lvl="1"/>
            <a:r>
              <a:rPr lang="en-US" sz="2000" b="0" i="0">
                <a:effectLst/>
                <a:latin typeface="lato" panose="020F0502020204030203" pitchFamily="34" charset="0"/>
              </a:rPr>
              <a:t>Gowns to protect workers' skin and clothing from becoming soiled</a:t>
            </a:r>
          </a:p>
          <a:p>
            <a:endParaRPr lang="en-US" sz="2000"/>
          </a:p>
        </p:txBody>
      </p:sp>
      <p:pic>
        <p:nvPicPr>
          <p:cNvPr id="5" name="Picture 4">
            <a:extLst>
              <a:ext uri="{FF2B5EF4-FFF2-40B4-BE49-F238E27FC236}">
                <a16:creationId xmlns:a16="http://schemas.microsoft.com/office/drawing/2014/main" id="{F0189437-344D-674E-0534-2112BE019EF8}"/>
              </a:ext>
            </a:extLst>
          </p:cNvPr>
          <p:cNvPicPr>
            <a:picLocks noChangeAspect="1"/>
          </p:cNvPicPr>
          <p:nvPr/>
        </p:nvPicPr>
        <p:blipFill rotWithShape="1">
          <a:blip r:embed="rId2"/>
          <a:srcRect t="1285" r="-2" b="1425"/>
          <a:stretch/>
        </p:blipFill>
        <p:spPr>
          <a:xfrm>
            <a:off x="7675658" y="2093976"/>
            <a:ext cx="3941064" cy="4096512"/>
          </a:xfrm>
          <a:prstGeom prst="rect">
            <a:avLst/>
          </a:prstGeom>
        </p:spPr>
      </p:pic>
    </p:spTree>
    <p:extLst>
      <p:ext uri="{BB962C8B-B14F-4D97-AF65-F5344CB8AC3E}">
        <p14:creationId xmlns:p14="http://schemas.microsoft.com/office/powerpoint/2010/main" val="73632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D08E7-60A9-E87E-D051-15900CAD680B}"/>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Employee Protection Measures</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0AA4C4-DE78-BA20-6730-E7FA0E897856}"/>
              </a:ext>
            </a:extLst>
          </p:cNvPr>
          <p:cNvSpPr>
            <a:spLocks noGrp="1"/>
          </p:cNvSpPr>
          <p:nvPr>
            <p:ph idx="1"/>
          </p:nvPr>
        </p:nvSpPr>
        <p:spPr>
          <a:xfrm>
            <a:off x="572493" y="2071316"/>
            <a:ext cx="6713552" cy="4119172"/>
          </a:xfrm>
        </p:spPr>
        <p:txBody>
          <a:bodyPr anchor="t">
            <a:normAutofit/>
          </a:bodyPr>
          <a:lstStyle/>
          <a:p>
            <a:pPr marL="0" indent="0">
              <a:buNone/>
            </a:pPr>
            <a:r>
              <a:rPr lang="en-US" sz="2200" b="0" i="0">
                <a:effectLst/>
                <a:latin typeface="lato" panose="020F0502020204030203" pitchFamily="34" charset="0"/>
              </a:rPr>
              <a:t>OSHA also requires facilities to provide employee protection measures that include:</a:t>
            </a:r>
            <a:endParaRPr lang="en-US" sz="2200" b="0" i="0">
              <a:effectLst/>
              <a:latin typeface="Arial" panose="020B0604020202020204" pitchFamily="34" charset="0"/>
            </a:endParaRPr>
          </a:p>
          <a:p>
            <a:pPr lvl="1"/>
            <a:r>
              <a:rPr lang="en-US" sz="2200" b="0" i="0">
                <a:effectLst/>
                <a:latin typeface="lato" panose="020F0502020204030203" pitchFamily="34" charset="0"/>
              </a:rPr>
              <a:t>Training and access to proper PPE to ensure compliance with standard precautions</a:t>
            </a:r>
          </a:p>
          <a:p>
            <a:pPr lvl="1"/>
            <a:r>
              <a:rPr lang="en-US" sz="2200" b="0" i="0">
                <a:effectLst/>
                <a:latin typeface="lato" panose="020F0502020204030203" pitchFamily="34" charset="0"/>
              </a:rPr>
              <a:t>Engineering and work controls that decrease or eliminate health care workers' exposure to hazards</a:t>
            </a:r>
          </a:p>
          <a:p>
            <a:pPr lvl="1"/>
            <a:r>
              <a:rPr lang="en-US" sz="2200" b="0" i="0">
                <a:effectLst/>
                <a:latin typeface="lato" panose="020F0502020204030203" pitchFamily="34" charset="0"/>
              </a:rPr>
              <a:t>Adequate signage and labeling of hazards</a:t>
            </a:r>
          </a:p>
          <a:p>
            <a:pPr lvl="1"/>
            <a:r>
              <a:rPr lang="en-US" sz="2200" b="0" i="0">
                <a:effectLst/>
                <a:latin typeface="lato" panose="020F0502020204030203" pitchFamily="34" charset="0"/>
              </a:rPr>
              <a:t>Medical surveillance of diseases that can be spread from person to person</a:t>
            </a:r>
          </a:p>
          <a:p>
            <a:endParaRPr lang="en-US" sz="2200"/>
          </a:p>
        </p:txBody>
      </p:sp>
      <p:pic>
        <p:nvPicPr>
          <p:cNvPr id="5" name="Picture 4">
            <a:extLst>
              <a:ext uri="{FF2B5EF4-FFF2-40B4-BE49-F238E27FC236}">
                <a16:creationId xmlns:a16="http://schemas.microsoft.com/office/drawing/2014/main" id="{44380AD4-1576-60A1-18F3-3CF517C1AAB6}"/>
              </a:ext>
            </a:extLst>
          </p:cNvPr>
          <p:cNvPicPr>
            <a:picLocks noChangeAspect="1"/>
          </p:cNvPicPr>
          <p:nvPr/>
        </p:nvPicPr>
        <p:blipFill rotWithShape="1">
          <a:blip r:embed="rId2"/>
          <a:srcRect r="-2" b="530"/>
          <a:stretch/>
        </p:blipFill>
        <p:spPr>
          <a:xfrm>
            <a:off x="7675658" y="2093976"/>
            <a:ext cx="3941064" cy="4096512"/>
          </a:xfrm>
          <a:prstGeom prst="rect">
            <a:avLst/>
          </a:prstGeom>
        </p:spPr>
      </p:pic>
    </p:spTree>
    <p:extLst>
      <p:ext uri="{BB962C8B-B14F-4D97-AF65-F5344CB8AC3E}">
        <p14:creationId xmlns:p14="http://schemas.microsoft.com/office/powerpoint/2010/main" val="211277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2258C-C3C3-86E0-E5F7-13A2471593DB}"/>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Hepatitis B Vaccine</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81D120-5783-4D7D-0F25-AD549716FDDF}"/>
              </a:ext>
            </a:extLst>
          </p:cNvPr>
          <p:cNvSpPr>
            <a:spLocks noGrp="1"/>
          </p:cNvSpPr>
          <p:nvPr>
            <p:ph idx="1"/>
          </p:nvPr>
        </p:nvSpPr>
        <p:spPr>
          <a:xfrm>
            <a:off x="572493" y="2071316"/>
            <a:ext cx="6713552" cy="4119172"/>
          </a:xfrm>
        </p:spPr>
        <p:txBody>
          <a:bodyPr anchor="t">
            <a:normAutofit/>
          </a:bodyPr>
          <a:lstStyle/>
          <a:p>
            <a:pPr marL="0" indent="0">
              <a:buNone/>
            </a:pPr>
            <a:r>
              <a:rPr lang="en-US" sz="2000" b="0" i="0">
                <a:effectLst/>
                <a:latin typeface="lato" panose="020F0502020204030203" pitchFamily="34" charset="0"/>
              </a:rPr>
              <a:t>The hepatitis B vaccine is offered at no charge to protect health care workers. You cannot contract hepatitis B from the vaccine. There will be three injections. The CDC recommends that the second and third injections be administered 1 and 6 months after the first injection.</a:t>
            </a:r>
            <a:endParaRPr lang="en-US" sz="2000" b="0" i="0">
              <a:effectLst/>
              <a:latin typeface="Arial" panose="020B0604020202020204" pitchFamily="34" charset="0"/>
            </a:endParaRPr>
          </a:p>
          <a:p>
            <a:pPr marL="0" indent="0">
              <a:buNone/>
            </a:pPr>
            <a:r>
              <a:rPr lang="en-US" sz="2000" b="0" i="0">
                <a:effectLst/>
                <a:latin typeface="lato" panose="020F0502020204030203" pitchFamily="34" charset="0"/>
              </a:rPr>
              <a:t> </a:t>
            </a:r>
            <a:endParaRPr lang="en-US" sz="2000" b="0" i="0">
              <a:effectLst/>
              <a:latin typeface="Arial" panose="020B0604020202020204" pitchFamily="34" charset="0"/>
            </a:endParaRPr>
          </a:p>
          <a:p>
            <a:pPr marL="0" indent="0">
              <a:buNone/>
            </a:pPr>
            <a:r>
              <a:rPr lang="en-US" sz="2000" b="0" i="0">
                <a:effectLst/>
                <a:latin typeface="lato" panose="020F0502020204030203" pitchFamily="34" charset="0"/>
              </a:rPr>
              <a:t>You will be offered the hepatitis B vaccine series upon beginning work in an area of the facility in which you risk coming into contact with the hepatitis B virus (HBV). You may elect not to take this vaccine. If you change your mind and want to have the vaccine later, you may access it at any time.</a:t>
            </a:r>
            <a:endParaRPr lang="en-US" sz="2000" b="0" i="0">
              <a:effectLst/>
              <a:latin typeface="Arial" panose="020B0604020202020204" pitchFamily="34" charset="0"/>
            </a:endParaRPr>
          </a:p>
          <a:p>
            <a:pPr marL="0" indent="0">
              <a:buNone/>
            </a:pPr>
            <a:endParaRPr lang="en-US" sz="2000"/>
          </a:p>
        </p:txBody>
      </p:sp>
      <p:pic>
        <p:nvPicPr>
          <p:cNvPr id="5" name="Picture 4">
            <a:extLst>
              <a:ext uri="{FF2B5EF4-FFF2-40B4-BE49-F238E27FC236}">
                <a16:creationId xmlns:a16="http://schemas.microsoft.com/office/drawing/2014/main" id="{CAB09348-4D2C-C8F5-3A56-32983A4F9BDB}"/>
              </a:ext>
            </a:extLst>
          </p:cNvPr>
          <p:cNvPicPr>
            <a:picLocks noChangeAspect="1"/>
          </p:cNvPicPr>
          <p:nvPr/>
        </p:nvPicPr>
        <p:blipFill rotWithShape="1">
          <a:blip r:embed="rId2"/>
          <a:srcRect l="5252" r="1" b="1"/>
          <a:stretch/>
        </p:blipFill>
        <p:spPr>
          <a:xfrm>
            <a:off x="7675658" y="2093976"/>
            <a:ext cx="3941064" cy="4096512"/>
          </a:xfrm>
          <a:prstGeom prst="rect">
            <a:avLst/>
          </a:prstGeom>
        </p:spPr>
      </p:pic>
    </p:spTree>
    <p:extLst>
      <p:ext uri="{BB962C8B-B14F-4D97-AF65-F5344CB8AC3E}">
        <p14:creationId xmlns:p14="http://schemas.microsoft.com/office/powerpoint/2010/main" val="293083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475F3-19E4-8EBA-5163-91BB91DF0D8A}"/>
              </a:ext>
            </a:extLst>
          </p:cNvPr>
          <p:cNvSpPr>
            <a:spLocks noGrp="1"/>
          </p:cNvSpPr>
          <p:nvPr>
            <p:ph type="title"/>
          </p:nvPr>
        </p:nvSpPr>
        <p:spPr>
          <a:xfrm>
            <a:off x="572493" y="238539"/>
            <a:ext cx="11047013" cy="1434415"/>
          </a:xfrm>
        </p:spPr>
        <p:txBody>
          <a:bodyPr anchor="b">
            <a:normAutofit/>
          </a:bodyPr>
          <a:lstStyle/>
          <a:p>
            <a:r>
              <a:rPr lang="en-US" sz="5400" b="0" i="0">
                <a:effectLst/>
                <a:latin typeface="sanchez"/>
              </a:rPr>
              <a:t>Medical Follow-Up and Evaluation</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10EFF3-A93F-666A-0E38-680EB04BF7B1}"/>
              </a:ext>
            </a:extLst>
          </p:cNvPr>
          <p:cNvPicPr>
            <a:picLocks noChangeAspect="1"/>
          </p:cNvPicPr>
          <p:nvPr/>
        </p:nvPicPr>
        <p:blipFill rotWithShape="1">
          <a:blip r:embed="rId2"/>
          <a:srcRect t="1" r="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8A3271F8-1022-8537-A821-FDE8905D6EB6}"/>
              </a:ext>
            </a:extLst>
          </p:cNvPr>
          <p:cNvSpPr>
            <a:spLocks noGrp="1"/>
          </p:cNvSpPr>
          <p:nvPr>
            <p:ph idx="1"/>
          </p:nvPr>
        </p:nvSpPr>
        <p:spPr>
          <a:xfrm>
            <a:off x="4905955" y="2071316"/>
            <a:ext cx="6713552" cy="4114800"/>
          </a:xfrm>
        </p:spPr>
        <p:txBody>
          <a:bodyPr anchor="t">
            <a:normAutofit/>
          </a:bodyPr>
          <a:lstStyle/>
          <a:p>
            <a:pPr marL="0" indent="0">
              <a:buNone/>
            </a:pPr>
            <a:r>
              <a:rPr lang="en-US" sz="1700" b="0" i="0">
                <a:effectLst/>
                <a:latin typeface="lato" panose="020F0502020204030203" pitchFamily="34" charset="0"/>
              </a:rPr>
              <a:t>This facility has a postexposure plan in place for exposure to potentially infectious materials, including hepatitis B. If you come in contact with blood or OPIM, it is important that you report this exposure. The postexposure evaluation consists of four steps: </a:t>
            </a:r>
            <a:endParaRPr lang="en-US" sz="1700" b="0" i="0">
              <a:effectLst/>
              <a:latin typeface="Arial" panose="020B0604020202020204" pitchFamily="34" charset="0"/>
            </a:endParaRPr>
          </a:p>
          <a:p>
            <a:pPr lvl="1">
              <a:buFont typeface="+mj-lt"/>
              <a:buAutoNum type="arabicPeriod"/>
            </a:pPr>
            <a:r>
              <a:rPr lang="en-US" sz="1700" b="0" i="0">
                <a:effectLst/>
                <a:latin typeface="lato" panose="020F0502020204030203" pitchFamily="34" charset="0"/>
              </a:rPr>
              <a:t>Testing the patient, who is the source, immediately (you cannot restrain the patient to keep him or her from leaving the facility)</a:t>
            </a:r>
          </a:p>
          <a:p>
            <a:pPr lvl="1">
              <a:buFont typeface="+mj-lt"/>
              <a:buAutoNum type="arabicPeriod"/>
            </a:pPr>
            <a:r>
              <a:rPr lang="en-US" sz="1700" b="0" i="0">
                <a:effectLst/>
                <a:latin typeface="lato" panose="020F0502020204030203" pitchFamily="34" charset="0"/>
              </a:rPr>
              <a:t>Offering the exposed health care worker baseline testing</a:t>
            </a:r>
          </a:p>
          <a:p>
            <a:pPr lvl="1">
              <a:buFont typeface="+mj-lt"/>
              <a:buAutoNum type="arabicPeriod"/>
            </a:pPr>
            <a:r>
              <a:rPr lang="en-US" sz="1700" b="0" i="0">
                <a:effectLst/>
                <a:latin typeface="lato" panose="020F0502020204030203" pitchFamily="34" charset="0"/>
              </a:rPr>
              <a:t>Offering the exposed health care worker treatment as needed</a:t>
            </a:r>
          </a:p>
          <a:p>
            <a:pPr lvl="1">
              <a:buFont typeface="+mj-lt"/>
              <a:buAutoNum type="arabicPeriod"/>
            </a:pPr>
            <a:r>
              <a:rPr lang="en-US" sz="1700" b="0" i="0">
                <a:effectLst/>
                <a:latin typeface="lato" panose="020F0502020204030203" pitchFamily="34" charset="0"/>
              </a:rPr>
              <a:t>Offering the exposed health care worker counseling</a:t>
            </a:r>
          </a:p>
          <a:p>
            <a:pPr marL="0" indent="0">
              <a:buNone/>
            </a:pPr>
            <a:r>
              <a:rPr lang="en-US" sz="1700" b="0" i="0">
                <a:effectLst/>
                <a:latin typeface="lato" panose="020F0502020204030203" pitchFamily="34" charset="0"/>
              </a:rPr>
              <a:t>​The postexposure laboratory algorithm has been updated and states that the exposed health care provider should be tested for antibodies to HCV four to six months after exposure.</a:t>
            </a:r>
          </a:p>
          <a:p>
            <a:endParaRPr lang="en-US" sz="1700"/>
          </a:p>
        </p:txBody>
      </p:sp>
    </p:spTree>
    <p:extLst>
      <p:ext uri="{BB962C8B-B14F-4D97-AF65-F5344CB8AC3E}">
        <p14:creationId xmlns:p14="http://schemas.microsoft.com/office/powerpoint/2010/main" val="360954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C1066-58A8-F5E9-534A-90ADB542BDFE}"/>
              </a:ext>
            </a:extLst>
          </p:cNvPr>
          <p:cNvSpPr>
            <a:spLocks noGrp="1"/>
          </p:cNvSpPr>
          <p:nvPr>
            <p:ph type="title"/>
          </p:nvPr>
        </p:nvSpPr>
        <p:spPr>
          <a:xfrm>
            <a:off x="572493" y="238539"/>
            <a:ext cx="11018520" cy="1434415"/>
          </a:xfrm>
        </p:spPr>
        <p:txBody>
          <a:bodyPr anchor="b">
            <a:normAutofit/>
          </a:bodyPr>
          <a:lstStyle/>
          <a:p>
            <a:r>
              <a:rPr lang="en-US" sz="4600" b="0" i="0">
                <a:effectLst/>
                <a:latin typeface="sanchez"/>
              </a:rPr>
              <a:t>Records of Exposure to Harmful Substances</a:t>
            </a:r>
            <a:endParaRPr lang="en-US"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873778-F551-DD7D-B7D0-CA83D30A12C8}"/>
              </a:ext>
            </a:extLst>
          </p:cNvPr>
          <p:cNvSpPr>
            <a:spLocks noGrp="1"/>
          </p:cNvSpPr>
          <p:nvPr>
            <p:ph idx="1"/>
          </p:nvPr>
        </p:nvSpPr>
        <p:spPr>
          <a:xfrm>
            <a:off x="572493" y="2071316"/>
            <a:ext cx="6713552" cy="4119172"/>
          </a:xfrm>
        </p:spPr>
        <p:txBody>
          <a:bodyPr anchor="t">
            <a:normAutofit/>
          </a:bodyPr>
          <a:lstStyle/>
          <a:p>
            <a:pPr marL="0" indent="0">
              <a:buNone/>
            </a:pPr>
            <a:r>
              <a:rPr lang="en-US" sz="2200" b="0" i="0">
                <a:effectLst/>
                <a:latin typeface="lato" panose="020F0502020204030203" pitchFamily="34" charset="0"/>
              </a:rPr>
              <a:t>To protect workers, OSHA requires that employers in the health care industry establish and maintain a confidential record for each employee with occupational exposure to a harmful substance. The exposure and results of the follow-up are confidential and should be kept in this record.</a:t>
            </a:r>
            <a:endParaRPr lang="en-US" sz="2200" b="0" i="0">
              <a:effectLst/>
              <a:latin typeface="Arial" panose="020B0604020202020204" pitchFamily="34" charset="0"/>
            </a:endParaRPr>
          </a:p>
          <a:p>
            <a:pPr marL="0" indent="0">
              <a:buNone/>
            </a:pPr>
            <a:r>
              <a:rPr lang="en-US" sz="2200" b="0" i="0">
                <a:effectLst/>
                <a:latin typeface="lato" panose="020F0502020204030203" pitchFamily="34" charset="0"/>
              </a:rPr>
              <a:t> </a:t>
            </a:r>
            <a:endParaRPr lang="en-US" sz="2200" b="0" i="0">
              <a:effectLst/>
              <a:latin typeface="Arial" panose="020B0604020202020204" pitchFamily="34" charset="0"/>
            </a:endParaRPr>
          </a:p>
          <a:p>
            <a:pPr marL="0" indent="0">
              <a:buNone/>
            </a:pPr>
            <a:r>
              <a:rPr lang="en-US" sz="2200" b="0" i="0">
                <a:effectLst/>
                <a:latin typeface="lato" panose="020F0502020204030203" pitchFamily="34" charset="0"/>
              </a:rPr>
              <a:t>The exposed person is notified of diseases that the source patient might have had; the patient's identity is protected.</a:t>
            </a:r>
            <a:endParaRPr lang="en-US" sz="2200" b="0" i="0">
              <a:effectLst/>
              <a:latin typeface="Arial" panose="020B0604020202020204" pitchFamily="34" charset="0"/>
            </a:endParaRPr>
          </a:p>
          <a:p>
            <a:endParaRPr lang="en-US" sz="2200"/>
          </a:p>
        </p:txBody>
      </p:sp>
      <p:pic>
        <p:nvPicPr>
          <p:cNvPr id="5" name="Picture 4">
            <a:extLst>
              <a:ext uri="{FF2B5EF4-FFF2-40B4-BE49-F238E27FC236}">
                <a16:creationId xmlns:a16="http://schemas.microsoft.com/office/drawing/2014/main" id="{EE5D794F-2D31-0F08-31C6-142958B9A967}"/>
              </a:ext>
            </a:extLst>
          </p:cNvPr>
          <p:cNvPicPr>
            <a:picLocks noChangeAspect="1"/>
          </p:cNvPicPr>
          <p:nvPr/>
        </p:nvPicPr>
        <p:blipFill rotWithShape="1">
          <a:blip r:embed="rId2"/>
          <a:srcRect l="5570" r="6356" b="1"/>
          <a:stretch/>
        </p:blipFill>
        <p:spPr>
          <a:xfrm>
            <a:off x="7675658" y="2093976"/>
            <a:ext cx="3941064" cy="4096512"/>
          </a:xfrm>
          <a:prstGeom prst="rect">
            <a:avLst/>
          </a:prstGeom>
        </p:spPr>
      </p:pic>
    </p:spTree>
    <p:extLst>
      <p:ext uri="{BB962C8B-B14F-4D97-AF65-F5344CB8AC3E}">
        <p14:creationId xmlns:p14="http://schemas.microsoft.com/office/powerpoint/2010/main" val="110063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CA02B1-4039-C4C5-03CE-BB6A3A680344}"/>
              </a:ext>
            </a:extLst>
          </p:cNvPr>
          <p:cNvSpPr>
            <a:spLocks noGrp="1"/>
          </p:cNvSpPr>
          <p:nvPr>
            <p:ph type="title"/>
          </p:nvPr>
        </p:nvSpPr>
        <p:spPr>
          <a:xfrm>
            <a:off x="1137034" y="609597"/>
            <a:ext cx="9392421" cy="1330841"/>
          </a:xfrm>
        </p:spPr>
        <p:txBody>
          <a:bodyPr>
            <a:normAutofit/>
          </a:bodyPr>
          <a:lstStyle/>
          <a:p>
            <a:r>
              <a:rPr lang="en-US" b="0" i="0" dirty="0">
                <a:effectLst/>
                <a:latin typeface="sanchez"/>
              </a:rPr>
              <a:t>Communication of Hazards to Health Care Workers</a:t>
            </a:r>
            <a:endParaRPr lang="en-US" dirty="0"/>
          </a:p>
        </p:txBody>
      </p:sp>
      <p:sp>
        <p:nvSpPr>
          <p:cNvPr id="3" name="Content Placeholder 2">
            <a:extLst>
              <a:ext uri="{FF2B5EF4-FFF2-40B4-BE49-F238E27FC236}">
                <a16:creationId xmlns:a16="http://schemas.microsoft.com/office/drawing/2014/main" id="{F813278E-EA55-E58F-98F9-73BB2C29318C}"/>
              </a:ext>
            </a:extLst>
          </p:cNvPr>
          <p:cNvSpPr>
            <a:spLocks noGrp="1"/>
          </p:cNvSpPr>
          <p:nvPr>
            <p:ph idx="1"/>
          </p:nvPr>
        </p:nvSpPr>
        <p:spPr>
          <a:xfrm>
            <a:off x="684128" y="2198362"/>
            <a:ext cx="6267178" cy="4202438"/>
          </a:xfrm>
        </p:spPr>
        <p:txBody>
          <a:bodyPr>
            <a:normAutofit/>
          </a:bodyPr>
          <a:lstStyle/>
          <a:p>
            <a:pPr marL="0" indent="0">
              <a:buNone/>
            </a:pPr>
            <a:r>
              <a:rPr lang="en-US" sz="1600" b="0" i="0" dirty="0">
                <a:effectLst/>
                <a:latin typeface="lato" panose="020F0502020204030203" pitchFamily="34" charset="0"/>
              </a:rPr>
              <a:t>As part of its worker protection responsibility, this facility must clearly communicate hazards to health care workers. For instance, regulated wastes must be bagged in leakproof plastic bags that feature the biohazard symbol. This special labeling will prevent the wastes from coming into contact with patients, workers, and visitors.</a:t>
            </a:r>
            <a:endParaRPr lang="en-US" sz="1600" b="0" i="0" dirty="0">
              <a:effectLst/>
              <a:latin typeface="Arial" panose="020B0604020202020204" pitchFamily="34" charset="0"/>
            </a:endParaRPr>
          </a:p>
          <a:p>
            <a:pPr marL="0" indent="0">
              <a:buNone/>
            </a:pPr>
            <a:r>
              <a:rPr lang="en-US" sz="1600" b="0" i="0" dirty="0">
                <a:effectLst/>
                <a:latin typeface="lato" panose="020F0502020204030203" pitchFamily="34" charset="0"/>
              </a:rPr>
              <a:t> </a:t>
            </a:r>
            <a:endParaRPr lang="en-US" sz="1600" b="0" i="0" dirty="0">
              <a:effectLst/>
              <a:latin typeface="Arial" panose="020B0604020202020204" pitchFamily="34" charset="0"/>
            </a:endParaRPr>
          </a:p>
          <a:p>
            <a:pPr marL="0" indent="0">
              <a:buNone/>
            </a:pPr>
            <a:r>
              <a:rPr lang="en-US" sz="1600" b="0" i="0" dirty="0">
                <a:effectLst/>
                <a:latin typeface="lato" panose="020F0502020204030203" pitchFamily="34" charset="0"/>
              </a:rPr>
              <a:t>The biohazard symbol is a universal symbol placed on any container or area that may contain regulated waste. Biohazard signs are always red or orange and include the biohazard symbol.</a:t>
            </a:r>
            <a:endParaRPr lang="en-US" sz="1600" b="0" i="0" dirty="0">
              <a:effectLst/>
              <a:latin typeface="Arial" panose="020B0604020202020204" pitchFamily="34" charset="0"/>
            </a:endParaRPr>
          </a:p>
          <a:p>
            <a:pPr marL="0" indent="0">
              <a:buNone/>
            </a:pPr>
            <a:endParaRPr lang="en-US" sz="1600" b="0" i="0" dirty="0">
              <a:effectLst/>
              <a:latin typeface="Arial" panose="020B0604020202020204" pitchFamily="34" charset="0"/>
            </a:endParaRPr>
          </a:p>
          <a:p>
            <a:pPr marL="0" indent="0">
              <a:buNone/>
            </a:pPr>
            <a:r>
              <a:rPr lang="en-US" sz="1600" b="0" i="0" dirty="0">
                <a:effectLst/>
                <a:latin typeface="lato" panose="020F0502020204030203" pitchFamily="34" charset="0"/>
              </a:rPr>
              <a:t>Figure 2 shows the biohazard symbol</a:t>
            </a:r>
            <a:endParaRPr lang="en-US" sz="1600" b="0" i="0" dirty="0">
              <a:effectLst/>
              <a:latin typeface="Arial" panose="020B0604020202020204" pitchFamily="34" charset="0"/>
            </a:endParaRPr>
          </a:p>
          <a:p>
            <a:pPr marL="0" indent="0">
              <a:buNone/>
            </a:pPr>
            <a:endParaRPr lang="en-US" sz="1600" b="0" i="0" dirty="0">
              <a:effectLst/>
              <a:latin typeface="Arial" panose="020B0604020202020204" pitchFamily="34" charset="0"/>
            </a:endParaRPr>
          </a:p>
          <a:p>
            <a:pPr marL="0" indent="0">
              <a:buNone/>
            </a:pPr>
            <a:r>
              <a:rPr lang="en-US" sz="1600" b="0" i="0" dirty="0">
                <a:effectLst/>
                <a:latin typeface="lato" panose="020F0502020204030203" pitchFamily="34" charset="0"/>
              </a:rPr>
              <a:t>Used sharps are to be placed in puncture-resistant containers.</a:t>
            </a:r>
            <a:endParaRPr lang="en-US" sz="1600" b="0" i="0" dirty="0">
              <a:effectLst/>
              <a:latin typeface="Arial" panose="020B0604020202020204" pitchFamily="34" charset="0"/>
            </a:endParaRPr>
          </a:p>
        </p:txBody>
      </p:sp>
      <p:pic>
        <p:nvPicPr>
          <p:cNvPr id="5" name="Picture 4">
            <a:extLst>
              <a:ext uri="{FF2B5EF4-FFF2-40B4-BE49-F238E27FC236}">
                <a16:creationId xmlns:a16="http://schemas.microsoft.com/office/drawing/2014/main" id="{43D6B09C-70B5-5C6A-D415-9DB89CE3D88B}"/>
              </a:ext>
            </a:extLst>
          </p:cNvPr>
          <p:cNvPicPr>
            <a:picLocks noChangeAspect="1"/>
          </p:cNvPicPr>
          <p:nvPr/>
        </p:nvPicPr>
        <p:blipFill>
          <a:blip r:embed="rId2"/>
          <a:stretch>
            <a:fillRect/>
          </a:stretch>
        </p:blipFill>
        <p:spPr>
          <a:xfrm>
            <a:off x="6719367" y="2754672"/>
            <a:ext cx="4788505" cy="2616398"/>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8418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2A7AB-01BA-8D20-A0ED-40BE99415A52}"/>
              </a:ext>
            </a:extLst>
          </p:cNvPr>
          <p:cNvSpPr>
            <a:spLocks noGrp="1"/>
          </p:cNvSpPr>
          <p:nvPr>
            <p:ph type="title"/>
          </p:nvPr>
        </p:nvSpPr>
        <p:spPr>
          <a:xfrm>
            <a:off x="572493" y="238539"/>
            <a:ext cx="11018520" cy="1434415"/>
          </a:xfrm>
        </p:spPr>
        <p:txBody>
          <a:bodyPr anchor="b">
            <a:normAutofit/>
          </a:bodyPr>
          <a:lstStyle/>
          <a:p>
            <a:r>
              <a:rPr lang="en-US" sz="4600" b="0" i="0">
                <a:effectLst/>
                <a:latin typeface="sanchez"/>
              </a:rPr>
              <a:t>Circumstances during Exposure to Blood or OPIM</a:t>
            </a:r>
            <a:endParaRPr lang="en-US"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A9854D-6956-EE8D-E64F-0FB7C33B23C6}"/>
              </a:ext>
            </a:extLst>
          </p:cNvPr>
          <p:cNvSpPr>
            <a:spLocks noGrp="1"/>
          </p:cNvSpPr>
          <p:nvPr>
            <p:ph idx="1"/>
          </p:nvPr>
        </p:nvSpPr>
        <p:spPr>
          <a:xfrm>
            <a:off x="572493" y="2071316"/>
            <a:ext cx="6713552" cy="4119172"/>
          </a:xfrm>
        </p:spPr>
        <p:txBody>
          <a:bodyPr anchor="t">
            <a:normAutofit/>
          </a:bodyPr>
          <a:lstStyle/>
          <a:p>
            <a:pPr marL="0" indent="0">
              <a:buNone/>
            </a:pPr>
            <a:r>
              <a:rPr lang="en-US" sz="2000" b="0" i="0" dirty="0">
                <a:effectLst/>
                <a:latin typeface="lato" panose="020F0502020204030203" pitchFamily="34" charset="0"/>
              </a:rPr>
              <a:t>OSHA requires that exposure to blood or OPIM be reported. When a percutaneous exposure injury with a contaminated sharp occurs, the following information must be recorded in the manner required by OSHA: </a:t>
            </a:r>
            <a:endParaRPr lang="en-US" sz="2000" b="0" i="0" dirty="0">
              <a:effectLst/>
              <a:latin typeface="Arial" panose="020B0604020202020204" pitchFamily="34" charset="0"/>
            </a:endParaRPr>
          </a:p>
          <a:p>
            <a:pPr lvl="1"/>
            <a:r>
              <a:rPr lang="en-US" sz="2000" b="0" i="0" dirty="0">
                <a:effectLst/>
                <a:latin typeface="lato" panose="020F0502020204030203" pitchFamily="34" charset="0"/>
              </a:rPr>
              <a:t>Type and brand of device involved</a:t>
            </a:r>
          </a:p>
          <a:p>
            <a:pPr lvl="1"/>
            <a:r>
              <a:rPr lang="en-US" sz="2000" b="0" i="0" dirty="0">
                <a:effectLst/>
                <a:latin typeface="lato" panose="020F0502020204030203" pitchFamily="34" charset="0"/>
              </a:rPr>
              <a:t>Department or area where the injury occurred</a:t>
            </a:r>
          </a:p>
          <a:p>
            <a:pPr lvl="1"/>
            <a:r>
              <a:rPr lang="en-US" sz="2000" b="0" i="0" dirty="0">
                <a:effectLst/>
                <a:latin typeface="lato" panose="020F0502020204030203" pitchFamily="34" charset="0"/>
              </a:rPr>
              <a:t>Explanation of how the injury occurred</a:t>
            </a:r>
          </a:p>
          <a:p>
            <a:pPr marL="0" indent="0">
              <a:buNone/>
            </a:pPr>
            <a:r>
              <a:rPr lang="en-US" sz="2000" b="0" i="0" dirty="0">
                <a:effectLst/>
                <a:latin typeface="lato" panose="020F0502020204030203" pitchFamily="34" charset="0"/>
              </a:rPr>
              <a:t> </a:t>
            </a:r>
            <a:endParaRPr lang="en-US" sz="2000" b="0" i="0" dirty="0">
              <a:effectLst/>
              <a:latin typeface="Arial" panose="020B0604020202020204" pitchFamily="34" charset="0"/>
            </a:endParaRPr>
          </a:p>
          <a:p>
            <a:pPr marL="0" indent="0">
              <a:buNone/>
            </a:pPr>
            <a:r>
              <a:rPr lang="en-US" sz="2000" b="0" i="0" dirty="0">
                <a:effectLst/>
                <a:latin typeface="lato" panose="020F0502020204030203" pitchFamily="34" charset="0"/>
              </a:rPr>
              <a:t>It is important to remember that the facility will protect the confidentiality of the injured employee in such records.</a:t>
            </a:r>
            <a:endParaRPr lang="en-US" sz="2000" dirty="0"/>
          </a:p>
        </p:txBody>
      </p:sp>
      <p:pic>
        <p:nvPicPr>
          <p:cNvPr id="5" name="Picture 4">
            <a:extLst>
              <a:ext uri="{FF2B5EF4-FFF2-40B4-BE49-F238E27FC236}">
                <a16:creationId xmlns:a16="http://schemas.microsoft.com/office/drawing/2014/main" id="{8F7812A3-1C2C-A1C5-1816-57B8B579C359}"/>
              </a:ext>
            </a:extLst>
          </p:cNvPr>
          <p:cNvPicPr>
            <a:picLocks noChangeAspect="1"/>
          </p:cNvPicPr>
          <p:nvPr/>
        </p:nvPicPr>
        <p:blipFill rotWithShape="1">
          <a:blip r:embed="rId2"/>
          <a:srcRect b="2880"/>
          <a:stretch/>
        </p:blipFill>
        <p:spPr>
          <a:xfrm>
            <a:off x="7675658" y="2093976"/>
            <a:ext cx="3941064" cy="4096512"/>
          </a:xfrm>
          <a:prstGeom prst="rect">
            <a:avLst/>
          </a:prstGeom>
        </p:spPr>
      </p:pic>
    </p:spTree>
    <p:extLst>
      <p:ext uri="{BB962C8B-B14F-4D97-AF65-F5344CB8AC3E}">
        <p14:creationId xmlns:p14="http://schemas.microsoft.com/office/powerpoint/2010/main" val="1115566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AEA6-EBD0-38F4-F89B-8320A0AD2290}"/>
              </a:ext>
            </a:extLst>
          </p:cNvPr>
          <p:cNvSpPr>
            <a:spLocks noGrp="1"/>
          </p:cNvSpPr>
          <p:nvPr>
            <p:ph type="title"/>
          </p:nvPr>
        </p:nvSpPr>
        <p:spPr/>
        <p:txBody>
          <a:bodyPr/>
          <a:lstStyle/>
          <a:p>
            <a:r>
              <a:rPr lang="en-US" b="0" i="0" dirty="0">
                <a:solidFill>
                  <a:srgbClr val="365BE3"/>
                </a:solidFill>
                <a:effectLst/>
                <a:latin typeface="sanchez"/>
              </a:rPr>
              <a:t>Protecting Yourself from Exposure</a:t>
            </a:r>
            <a:endParaRPr lang="en-US" dirty="0"/>
          </a:p>
        </p:txBody>
      </p:sp>
      <p:sp>
        <p:nvSpPr>
          <p:cNvPr id="3" name="Content Placeholder 2">
            <a:extLst>
              <a:ext uri="{FF2B5EF4-FFF2-40B4-BE49-F238E27FC236}">
                <a16:creationId xmlns:a16="http://schemas.microsoft.com/office/drawing/2014/main" id="{AB258B27-9E99-8EC2-AF23-83A9A0FD48E7}"/>
              </a:ext>
            </a:extLst>
          </p:cNvPr>
          <p:cNvSpPr>
            <a:spLocks noGrp="1"/>
          </p:cNvSpPr>
          <p:nvPr>
            <p:ph idx="1"/>
          </p:nvPr>
        </p:nvSpPr>
        <p:spPr/>
        <p:txBody>
          <a:bodyPr>
            <a:normAutofit/>
          </a:bodyPr>
          <a:lstStyle/>
          <a:p>
            <a:pPr marL="0" indent="0" algn="l">
              <a:buNone/>
            </a:pPr>
            <a:r>
              <a:rPr lang="en-US" sz="1800" b="0" i="0" dirty="0">
                <a:solidFill>
                  <a:srgbClr val="666666"/>
                </a:solidFill>
                <a:effectLst/>
                <a:latin typeface="lato" panose="020F0502020204030203" pitchFamily="34" charset="0"/>
              </a:rPr>
              <a:t>To minimize the risk of exposure to bloodborne pathogens, health care workers should know and follow the procedures established in their facility. These procedures include: </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Using PPE</a:t>
            </a:r>
          </a:p>
          <a:p>
            <a:pPr lvl="1"/>
            <a:r>
              <a:rPr lang="en-US" sz="1400" b="0" i="0" dirty="0">
                <a:solidFill>
                  <a:srgbClr val="666666"/>
                </a:solidFill>
                <a:effectLst/>
                <a:latin typeface="lato" panose="020F0502020204030203" pitchFamily="34" charset="0"/>
              </a:rPr>
              <a:t>Maintaining proper hand hygiene</a:t>
            </a:r>
          </a:p>
          <a:p>
            <a:pPr lvl="1"/>
            <a:r>
              <a:rPr lang="en-US" sz="1400" b="0" i="0" dirty="0">
                <a:solidFill>
                  <a:srgbClr val="666666"/>
                </a:solidFill>
                <a:effectLst/>
                <a:latin typeface="lato" panose="020F0502020204030203" pitchFamily="34" charset="0"/>
              </a:rPr>
              <a:t>Cleaning up spills properly</a:t>
            </a:r>
          </a:p>
          <a:p>
            <a:pPr lvl="1"/>
            <a:r>
              <a:rPr lang="en-US" sz="1400" b="0" i="0" dirty="0">
                <a:solidFill>
                  <a:srgbClr val="666666"/>
                </a:solidFill>
                <a:effectLst/>
                <a:latin typeface="lato" panose="020F0502020204030203" pitchFamily="34" charset="0"/>
              </a:rPr>
              <a:t>Obeying engineering and work practice controls</a:t>
            </a:r>
          </a:p>
          <a:p>
            <a:pPr lvl="1"/>
            <a:r>
              <a:rPr lang="en-US" sz="1400" b="0" i="0" dirty="0">
                <a:solidFill>
                  <a:srgbClr val="666666"/>
                </a:solidFill>
                <a:effectLst/>
                <a:latin typeface="lato" panose="020F0502020204030203" pitchFamily="34" charset="0"/>
              </a:rPr>
              <a:t>Working correctly with medical devices</a:t>
            </a:r>
          </a:p>
          <a:p>
            <a:pPr marL="0" indent="0" algn="l">
              <a:buNone/>
            </a:pPr>
            <a:endParaRPr lang="en-US" sz="1800" b="0" i="0" dirty="0">
              <a:solidFill>
                <a:srgbClr val="666666"/>
              </a:solidFill>
              <a:effectLst/>
              <a:latin typeface="lato" panose="020F0502020204030203" pitchFamily="34" charset="0"/>
            </a:endParaRPr>
          </a:p>
          <a:p>
            <a:pPr marL="0" indent="0" algn="l">
              <a:buNone/>
            </a:pPr>
            <a:r>
              <a:rPr lang="en-US" sz="1800" b="0" i="0" dirty="0">
                <a:solidFill>
                  <a:srgbClr val="666666"/>
                </a:solidFill>
                <a:effectLst/>
                <a:latin typeface="lato" panose="020F0502020204030203" pitchFamily="34" charset="0"/>
              </a:rPr>
              <a:t>To minimize the risk of exposure to bloodborne pathogens, always use the required PPE. This specialized clothing and equipment provides protection against contact with blood or OPIM: </a:t>
            </a:r>
            <a:endParaRPr lang="en-US" b="0" i="0" dirty="0">
              <a:solidFill>
                <a:srgbClr val="000000"/>
              </a:solidFill>
              <a:effectLst/>
              <a:latin typeface="Arial" panose="020B0604020202020204" pitchFamily="34" charset="0"/>
            </a:endParaRPr>
          </a:p>
          <a:p>
            <a:pPr lvl="1"/>
            <a:r>
              <a:rPr lang="en-US" sz="1400" b="0" i="0" dirty="0">
                <a:solidFill>
                  <a:srgbClr val="666666"/>
                </a:solidFill>
                <a:effectLst/>
                <a:latin typeface="lato" panose="020F0502020204030203" pitchFamily="34" charset="0"/>
              </a:rPr>
              <a:t>Wear a mask and eye protection when you could get splashed in the face by OPIM.</a:t>
            </a:r>
          </a:p>
          <a:p>
            <a:pPr lvl="1"/>
            <a:r>
              <a:rPr lang="en-US" sz="1400" b="0" i="0" dirty="0">
                <a:solidFill>
                  <a:srgbClr val="666666"/>
                </a:solidFill>
                <a:effectLst/>
                <a:latin typeface="lato" panose="020F0502020204030203" pitchFamily="34" charset="0"/>
              </a:rPr>
              <a:t>Use a CPR mask when performing CPR.</a:t>
            </a:r>
          </a:p>
          <a:p>
            <a:pPr lvl="1"/>
            <a:r>
              <a:rPr lang="en-US" sz="1400" b="0" i="0" dirty="0">
                <a:solidFill>
                  <a:srgbClr val="666666"/>
                </a:solidFill>
                <a:effectLst/>
                <a:latin typeface="lato" panose="020F0502020204030203" pitchFamily="34" charset="0"/>
              </a:rPr>
              <a:t>Wear a gown when your clothing could be soiled with blood or other bodily fluids.</a:t>
            </a:r>
          </a:p>
          <a:p>
            <a:pPr lvl="1"/>
            <a:r>
              <a:rPr lang="en-US" sz="1400" b="0" i="0" dirty="0">
                <a:solidFill>
                  <a:srgbClr val="666666"/>
                </a:solidFill>
                <a:effectLst/>
                <a:latin typeface="lato" panose="020F0502020204030203" pitchFamily="34" charset="0"/>
              </a:rPr>
              <a:t>Use gloves any time you have contact with blood or other body fluids (including when you handle dirty laundry).</a:t>
            </a:r>
          </a:p>
          <a:p>
            <a:endParaRPr lang="en-US" dirty="0"/>
          </a:p>
        </p:txBody>
      </p:sp>
    </p:spTree>
    <p:extLst>
      <p:ext uri="{BB962C8B-B14F-4D97-AF65-F5344CB8AC3E}">
        <p14:creationId xmlns:p14="http://schemas.microsoft.com/office/powerpoint/2010/main" val="153484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ACEBF-FA8F-E603-9859-E0F45F80AA12}"/>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Hand Hygiene</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3EAABB-588B-DCB4-0BAD-5B9DD01E7B9D}"/>
              </a:ext>
            </a:extLst>
          </p:cNvPr>
          <p:cNvSpPr>
            <a:spLocks noGrp="1"/>
          </p:cNvSpPr>
          <p:nvPr>
            <p:ph idx="1"/>
          </p:nvPr>
        </p:nvSpPr>
        <p:spPr>
          <a:xfrm>
            <a:off x="572493" y="2071316"/>
            <a:ext cx="6713552" cy="4119172"/>
          </a:xfrm>
        </p:spPr>
        <p:txBody>
          <a:bodyPr anchor="t">
            <a:normAutofit/>
          </a:bodyPr>
          <a:lstStyle/>
          <a:p>
            <a:pPr marL="0" indent="0">
              <a:buNone/>
            </a:pPr>
            <a:r>
              <a:rPr lang="en-US" sz="1400" b="0" i="0">
                <a:effectLst/>
                <a:latin typeface="lato" panose="020F0502020204030203" pitchFamily="34" charset="0"/>
              </a:rPr>
              <a:t>Protect yourself from the risk of exposure to bloodborne pathogens by practicing proper hand hygiene:</a:t>
            </a:r>
          </a:p>
          <a:p>
            <a:pPr lvl="1"/>
            <a:r>
              <a:rPr lang="en-US" sz="1400" b="0" i="0">
                <a:effectLst/>
                <a:latin typeface="lato" panose="020F0502020204030203" pitchFamily="34" charset="0"/>
              </a:rPr>
              <a:t>Use an approved alcohol-based hand rub or wash with soap and water.</a:t>
            </a:r>
          </a:p>
          <a:p>
            <a:pPr lvl="1"/>
            <a:r>
              <a:rPr lang="en-US" sz="1400" b="0" i="0">
                <a:effectLst/>
                <a:latin typeface="lato" panose="020F0502020204030203" pitchFamily="34" charset="0"/>
              </a:rPr>
              <a:t>Remember that wearing gloves does not replace hand hygiene.</a:t>
            </a:r>
          </a:p>
          <a:p>
            <a:pPr lvl="1"/>
            <a:r>
              <a:rPr lang="en-US" sz="1400" b="0" i="0">
                <a:effectLst/>
                <a:latin typeface="lato" panose="020F0502020204030203" pitchFamily="34" charset="0"/>
              </a:rPr>
              <a:t>Remove your gloves prior to leaving a patient room.</a:t>
            </a:r>
          </a:p>
          <a:p>
            <a:pPr lvl="1"/>
            <a:r>
              <a:rPr lang="en-US" sz="1400" b="0" i="0">
                <a:effectLst/>
                <a:latin typeface="lato" panose="020F0502020204030203" pitchFamily="34" charset="0"/>
              </a:rPr>
              <a:t>Perform hand hygiene after removing your gloves.</a:t>
            </a:r>
          </a:p>
          <a:p>
            <a:pPr marL="0" indent="0">
              <a:buNone/>
            </a:pPr>
            <a:r>
              <a:rPr lang="en-US" sz="1400" b="0" i="0">
                <a:effectLst/>
                <a:latin typeface="lato" panose="020F0502020204030203" pitchFamily="34" charset="0"/>
              </a:rPr>
              <a:t>Follow proper hand washing procedures per Regulatory Agencies' Infection Control Standards:   ​</a:t>
            </a:r>
            <a:endParaRPr lang="en-US" sz="1400" b="0" i="0">
              <a:effectLst/>
              <a:latin typeface="Arial" panose="020B0604020202020204" pitchFamily="34" charset="0"/>
            </a:endParaRPr>
          </a:p>
          <a:p>
            <a:pPr lvl="1"/>
            <a:r>
              <a:rPr lang="en-US" sz="1400" b="0" i="0">
                <a:effectLst/>
                <a:latin typeface="lato" panose="020F0502020204030203" pitchFamily="34" charset="0"/>
              </a:rPr>
              <a:t>Wash your hands with clean, running water (warm or cold), turn off the tap, and apply soap.​</a:t>
            </a:r>
            <a:endParaRPr lang="en-US" sz="1400" b="0" i="0">
              <a:effectLst/>
              <a:latin typeface="Arial" panose="020B0604020202020204" pitchFamily="34" charset="0"/>
            </a:endParaRPr>
          </a:p>
          <a:p>
            <a:pPr lvl="1"/>
            <a:r>
              <a:rPr lang="en-US" sz="1400" b="0" i="0">
                <a:effectLst/>
                <a:latin typeface="lato" panose="020F0502020204030203" pitchFamily="34" charset="0"/>
              </a:rPr>
              <a:t>Lather your hands by rubbing them together with the soap. Be sure to lather the back of your hands, between your fingers, and under your nails. </a:t>
            </a:r>
            <a:endParaRPr lang="en-US" sz="1400" b="0" i="0">
              <a:effectLst/>
              <a:latin typeface="Arial" panose="020B0604020202020204" pitchFamily="34" charset="0"/>
            </a:endParaRPr>
          </a:p>
          <a:p>
            <a:pPr lvl="1"/>
            <a:r>
              <a:rPr lang="en-US" sz="1400" b="0" i="0">
                <a:effectLst/>
                <a:latin typeface="lato" panose="020F0502020204030203" pitchFamily="34" charset="0"/>
              </a:rPr>
              <a:t>Scrub your hands for at least 20 seconds. Need a timer? Hum the "Happy Birthday" song from beginning to end twice.</a:t>
            </a:r>
            <a:endParaRPr lang="en-US" sz="1400" b="0" i="0">
              <a:effectLst/>
              <a:latin typeface="Arial" panose="020B0604020202020204" pitchFamily="34" charset="0"/>
            </a:endParaRPr>
          </a:p>
          <a:p>
            <a:pPr lvl="1"/>
            <a:r>
              <a:rPr lang="en-US" sz="1400" b="0" i="0">
                <a:effectLst/>
                <a:latin typeface="lato" panose="020F0502020204030203" pitchFamily="34" charset="0"/>
              </a:rPr>
              <a:t>Rinse your hands well under clean, running water.</a:t>
            </a:r>
            <a:endParaRPr lang="en-US" sz="1400" b="0" i="0">
              <a:effectLst/>
              <a:latin typeface="Arial" panose="020B0604020202020204" pitchFamily="34" charset="0"/>
            </a:endParaRPr>
          </a:p>
          <a:p>
            <a:pPr lvl="1"/>
            <a:r>
              <a:rPr lang="en-US" sz="1400" b="0" i="0">
                <a:effectLst/>
                <a:latin typeface="lato" panose="020F0502020204030203" pitchFamily="34" charset="0"/>
              </a:rPr>
              <a:t>Dry your hands using a clean towel or air dry them.</a:t>
            </a:r>
            <a:endParaRPr lang="en-US" sz="1400" b="0" i="0">
              <a:effectLst/>
              <a:latin typeface="Arial" panose="020B0604020202020204" pitchFamily="34" charset="0"/>
            </a:endParaRPr>
          </a:p>
        </p:txBody>
      </p:sp>
      <p:pic>
        <p:nvPicPr>
          <p:cNvPr id="5" name="Picture 4">
            <a:extLst>
              <a:ext uri="{FF2B5EF4-FFF2-40B4-BE49-F238E27FC236}">
                <a16:creationId xmlns:a16="http://schemas.microsoft.com/office/drawing/2014/main" id="{D1AC54C5-0B9C-5507-4296-3E73CD7DF10C}"/>
              </a:ext>
            </a:extLst>
          </p:cNvPr>
          <p:cNvPicPr>
            <a:picLocks noChangeAspect="1"/>
          </p:cNvPicPr>
          <p:nvPr/>
        </p:nvPicPr>
        <p:blipFill rotWithShape="1">
          <a:blip r:embed="rId2"/>
          <a:srcRect r="953" b="2"/>
          <a:stretch/>
        </p:blipFill>
        <p:spPr>
          <a:xfrm>
            <a:off x="7675658" y="2093976"/>
            <a:ext cx="3941064" cy="4096512"/>
          </a:xfrm>
          <a:prstGeom prst="rect">
            <a:avLst/>
          </a:prstGeom>
        </p:spPr>
      </p:pic>
    </p:spTree>
    <p:extLst>
      <p:ext uri="{BB962C8B-B14F-4D97-AF65-F5344CB8AC3E}">
        <p14:creationId xmlns:p14="http://schemas.microsoft.com/office/powerpoint/2010/main" val="263018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AA94B-2664-6A0A-6FD0-77E71BBD4D46}"/>
              </a:ext>
            </a:extLst>
          </p:cNvPr>
          <p:cNvSpPr>
            <a:spLocks noGrp="1"/>
          </p:cNvSpPr>
          <p:nvPr>
            <p:ph type="title"/>
          </p:nvPr>
        </p:nvSpPr>
        <p:spPr>
          <a:xfrm>
            <a:off x="572493" y="238539"/>
            <a:ext cx="11047013" cy="1434415"/>
          </a:xfrm>
        </p:spPr>
        <p:txBody>
          <a:bodyPr anchor="b">
            <a:normAutofit/>
          </a:bodyPr>
          <a:lstStyle/>
          <a:p>
            <a:r>
              <a:rPr lang="en-US" sz="5400" b="0" i="0">
                <a:effectLst/>
                <a:latin typeface="sanchez"/>
              </a:rPr>
              <a:t>Responsibility: A Reminder</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5B9B48-423A-2972-778D-40C7B4AAC91B}"/>
              </a:ext>
            </a:extLst>
          </p:cNvPr>
          <p:cNvPicPr>
            <a:picLocks noChangeAspect="1"/>
          </p:cNvPicPr>
          <p:nvPr/>
        </p:nvPicPr>
        <p:blipFill rotWithShape="1">
          <a:blip r:embed="rId2"/>
          <a:srcRect l="7877" r="4598"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FC6E9B7-18A8-BEC3-91EF-975D9E8B92E4}"/>
              </a:ext>
            </a:extLst>
          </p:cNvPr>
          <p:cNvSpPr>
            <a:spLocks noGrp="1"/>
          </p:cNvSpPr>
          <p:nvPr>
            <p:ph idx="1"/>
          </p:nvPr>
        </p:nvSpPr>
        <p:spPr>
          <a:xfrm>
            <a:off x="4905955" y="2071316"/>
            <a:ext cx="6713552" cy="4114800"/>
          </a:xfrm>
        </p:spPr>
        <p:txBody>
          <a:bodyPr anchor="t">
            <a:normAutofit/>
          </a:bodyPr>
          <a:lstStyle/>
          <a:p>
            <a:r>
              <a:rPr lang="en-US" sz="2200" b="0" i="0">
                <a:effectLst/>
                <a:latin typeface="lato" panose="020F0502020204030203" pitchFamily="34" charset="0"/>
              </a:rPr>
              <a:t>Knowledge of infection control measures is very important. This knowledge will protect you only if you are committed to applying this knowledge in your day-to-day work. It is the responsibility of each team member to understand his or her risk of exposure to infectious materials and how to protect himself or herself.</a:t>
            </a:r>
            <a:endParaRPr lang="en-US" sz="2200"/>
          </a:p>
        </p:txBody>
      </p:sp>
    </p:spTree>
    <p:extLst>
      <p:ext uri="{BB962C8B-B14F-4D97-AF65-F5344CB8AC3E}">
        <p14:creationId xmlns:p14="http://schemas.microsoft.com/office/powerpoint/2010/main" val="4223901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A3E36-FD73-F832-EF24-8D91E3F481EC}"/>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Cleanup of Spills</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6A1BB3-0AC8-2D3B-40A1-84C233E0433D}"/>
              </a:ext>
            </a:extLst>
          </p:cNvPr>
          <p:cNvSpPr>
            <a:spLocks noGrp="1"/>
          </p:cNvSpPr>
          <p:nvPr>
            <p:ph idx="1"/>
          </p:nvPr>
        </p:nvSpPr>
        <p:spPr>
          <a:xfrm>
            <a:off x="572493" y="2071316"/>
            <a:ext cx="6713552" cy="4119172"/>
          </a:xfrm>
        </p:spPr>
        <p:txBody>
          <a:bodyPr anchor="t">
            <a:normAutofit/>
          </a:bodyPr>
          <a:lstStyle/>
          <a:p>
            <a:pPr marL="0" indent="0">
              <a:buNone/>
            </a:pPr>
            <a:r>
              <a:rPr lang="en-US" sz="2200" b="0" i="0" dirty="0">
                <a:effectLst/>
                <a:latin typeface="lato" panose="020F0502020204030203" pitchFamily="34" charset="0"/>
              </a:rPr>
              <a:t>Minimize your risk of exposure to blood or body fluid spills. Take the following actions as quickly and effectively as possible: </a:t>
            </a:r>
            <a:endParaRPr lang="en-US" sz="2200" b="0" i="0" dirty="0">
              <a:effectLst/>
              <a:latin typeface="Arial" panose="020B0604020202020204" pitchFamily="34" charset="0"/>
            </a:endParaRPr>
          </a:p>
          <a:p>
            <a:pPr lvl="1"/>
            <a:r>
              <a:rPr lang="en-US" sz="2200" b="0" i="0" dirty="0">
                <a:effectLst/>
                <a:latin typeface="lato" panose="020F0502020204030203" pitchFamily="34" charset="0"/>
              </a:rPr>
              <a:t>Wear appropriate PPE.</a:t>
            </a:r>
          </a:p>
          <a:p>
            <a:pPr lvl="1"/>
            <a:r>
              <a:rPr lang="en-US" sz="2200" b="0" i="0" dirty="0">
                <a:effectLst/>
                <a:latin typeface="lato" panose="020F0502020204030203" pitchFamily="34" charset="0"/>
              </a:rPr>
              <a:t>Contain the spill.</a:t>
            </a:r>
          </a:p>
          <a:p>
            <a:pPr lvl="1"/>
            <a:r>
              <a:rPr lang="en-US" sz="2200" b="0" i="0" dirty="0">
                <a:effectLst/>
                <a:latin typeface="lato" panose="020F0502020204030203" pitchFamily="34" charset="0"/>
              </a:rPr>
              <a:t>Clean up and remove the spill.</a:t>
            </a:r>
          </a:p>
          <a:p>
            <a:pPr lvl="1"/>
            <a:r>
              <a:rPr lang="en-US" sz="2200" b="0" i="0" dirty="0">
                <a:effectLst/>
                <a:latin typeface="lato" panose="020F0502020204030203" pitchFamily="34" charset="0"/>
              </a:rPr>
              <a:t>Properly discard all cleaning materials.</a:t>
            </a:r>
          </a:p>
          <a:p>
            <a:pPr lvl="1"/>
            <a:r>
              <a:rPr lang="en-US" sz="2200" b="0" i="0" dirty="0">
                <a:effectLst/>
                <a:latin typeface="lato" panose="020F0502020204030203" pitchFamily="34" charset="0"/>
              </a:rPr>
              <a:t>Disinfect the area.</a:t>
            </a:r>
          </a:p>
          <a:p>
            <a:endParaRPr lang="en-US" sz="2200" dirty="0"/>
          </a:p>
        </p:txBody>
      </p:sp>
      <p:pic>
        <p:nvPicPr>
          <p:cNvPr id="5" name="Picture 4">
            <a:extLst>
              <a:ext uri="{FF2B5EF4-FFF2-40B4-BE49-F238E27FC236}">
                <a16:creationId xmlns:a16="http://schemas.microsoft.com/office/drawing/2014/main" id="{C0E6F59D-75A2-70C0-D921-BB794E89E7EF}"/>
              </a:ext>
            </a:extLst>
          </p:cNvPr>
          <p:cNvPicPr>
            <a:picLocks noChangeAspect="1"/>
          </p:cNvPicPr>
          <p:nvPr/>
        </p:nvPicPr>
        <p:blipFill rotWithShape="1">
          <a:blip r:embed="rId2"/>
          <a:srcRect l="30280" r="19655" b="2"/>
          <a:stretch/>
        </p:blipFill>
        <p:spPr>
          <a:xfrm>
            <a:off x="7675658" y="2093976"/>
            <a:ext cx="3941064" cy="4096512"/>
          </a:xfrm>
          <a:prstGeom prst="rect">
            <a:avLst/>
          </a:prstGeom>
        </p:spPr>
      </p:pic>
    </p:spTree>
    <p:extLst>
      <p:ext uri="{BB962C8B-B14F-4D97-AF65-F5344CB8AC3E}">
        <p14:creationId xmlns:p14="http://schemas.microsoft.com/office/powerpoint/2010/main" val="3147787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010C7-748E-788E-3EBC-98DB9A1088D7}"/>
              </a:ext>
            </a:extLst>
          </p:cNvPr>
          <p:cNvSpPr>
            <a:spLocks noGrp="1"/>
          </p:cNvSpPr>
          <p:nvPr>
            <p:ph type="title"/>
          </p:nvPr>
        </p:nvSpPr>
        <p:spPr>
          <a:xfrm>
            <a:off x="5010539" y="642325"/>
            <a:ext cx="6463502" cy="1476801"/>
          </a:xfrm>
        </p:spPr>
        <p:txBody>
          <a:bodyPr anchor="b">
            <a:normAutofit/>
          </a:bodyPr>
          <a:lstStyle/>
          <a:p>
            <a:r>
              <a:rPr lang="en-US" sz="3400" b="0" i="0">
                <a:effectLst/>
                <a:latin typeface="sanchez"/>
              </a:rPr>
              <a:t>Engineering Controls and Work Practice Controls</a:t>
            </a:r>
            <a:endParaRPr lang="en-US" sz="3400"/>
          </a:p>
        </p:txBody>
      </p:sp>
      <p:pic>
        <p:nvPicPr>
          <p:cNvPr id="5" name="Picture 4">
            <a:extLst>
              <a:ext uri="{FF2B5EF4-FFF2-40B4-BE49-F238E27FC236}">
                <a16:creationId xmlns:a16="http://schemas.microsoft.com/office/drawing/2014/main" id="{D0356C40-8C57-6117-D7C0-F50B3A99725B}"/>
              </a:ext>
            </a:extLst>
          </p:cNvPr>
          <p:cNvPicPr>
            <a:picLocks noChangeAspect="1"/>
          </p:cNvPicPr>
          <p:nvPr/>
        </p:nvPicPr>
        <p:blipFill>
          <a:blip r:embed="rId2"/>
          <a:stretch>
            <a:fillRect/>
          </a:stretch>
        </p:blipFill>
        <p:spPr>
          <a:xfrm>
            <a:off x="630936" y="769864"/>
            <a:ext cx="3910415" cy="5318271"/>
          </a:xfrm>
          <a:prstGeom prst="rect">
            <a:avLst/>
          </a:prstGeom>
        </p:spPr>
      </p:pic>
      <p:sp>
        <p:nvSpPr>
          <p:cNvPr id="1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D8E19F-757A-8F89-85D2-1352BF9EB4A7}"/>
              </a:ext>
            </a:extLst>
          </p:cNvPr>
          <p:cNvSpPr>
            <a:spLocks noGrp="1"/>
          </p:cNvSpPr>
          <p:nvPr>
            <p:ph idx="1"/>
          </p:nvPr>
        </p:nvSpPr>
        <p:spPr>
          <a:xfrm>
            <a:off x="5010539" y="2664886"/>
            <a:ext cx="6547477" cy="3550789"/>
          </a:xfrm>
        </p:spPr>
        <p:txBody>
          <a:bodyPr anchor="t">
            <a:normAutofit lnSpcReduction="10000"/>
          </a:bodyPr>
          <a:lstStyle/>
          <a:p>
            <a:pPr marL="0" indent="0">
              <a:buNone/>
            </a:pPr>
            <a:r>
              <a:rPr lang="en-US" sz="1800" b="0" i="0" dirty="0">
                <a:effectLst/>
                <a:latin typeface="lato" panose="020F0502020204030203" pitchFamily="34" charset="0"/>
              </a:rPr>
              <a:t>In work areas where exposure to blood or OPIM is likely, you should: </a:t>
            </a:r>
            <a:endParaRPr lang="en-US" sz="1800" b="0" i="0" dirty="0">
              <a:effectLst/>
              <a:latin typeface="Arial" panose="020B0604020202020204" pitchFamily="34" charset="0"/>
            </a:endParaRPr>
          </a:p>
          <a:p>
            <a:pPr lvl="1"/>
            <a:r>
              <a:rPr lang="en-US" sz="1800" b="0" i="0" dirty="0">
                <a:effectLst/>
                <a:latin typeface="lato" panose="020F0502020204030203" pitchFamily="34" charset="0"/>
              </a:rPr>
              <a:t>Avoid applying cosmetics, lip balm, or contact lenses.</a:t>
            </a:r>
          </a:p>
          <a:p>
            <a:pPr lvl="1"/>
            <a:r>
              <a:rPr lang="en-US" sz="1800" b="0" i="0" dirty="0">
                <a:effectLst/>
                <a:latin typeface="lato" panose="020F0502020204030203" pitchFamily="34" charset="0"/>
              </a:rPr>
              <a:t>Avoid eating, drinking, or putting objects in your mouth.</a:t>
            </a:r>
          </a:p>
          <a:p>
            <a:pPr lvl="1"/>
            <a:r>
              <a:rPr lang="en-US" sz="1800" b="0" i="0" dirty="0">
                <a:effectLst/>
                <a:latin typeface="lato" panose="020F0502020204030203" pitchFamily="34" charset="0"/>
              </a:rPr>
              <a:t>Practice good housekeeping by observing established procedures and schedules for cleaning and disinfecting work areas.</a:t>
            </a:r>
          </a:p>
          <a:p>
            <a:pPr lvl="1"/>
            <a:r>
              <a:rPr lang="en-US" sz="1800" b="0" i="0" dirty="0">
                <a:effectLst/>
                <a:latin typeface="lato" panose="020F0502020204030203" pitchFamily="34" charset="0"/>
              </a:rPr>
              <a:t>Follow recommended practices for handling contaminated clothing and laundry.</a:t>
            </a:r>
          </a:p>
          <a:p>
            <a:pPr lvl="1"/>
            <a:r>
              <a:rPr lang="en-US" sz="1800" b="0" i="0" dirty="0">
                <a:effectLst/>
                <a:latin typeface="lato" panose="020F0502020204030203" pitchFamily="34" charset="0"/>
              </a:rPr>
              <a:t>Bag soiled linens (including isolation linens) in approved bags. Double-bag laundry if the outside of the first bag is visibly soiled.</a:t>
            </a:r>
          </a:p>
          <a:p>
            <a:pPr lvl="1"/>
            <a:r>
              <a:rPr lang="en-US" sz="1800" b="0" i="0" dirty="0">
                <a:effectLst/>
                <a:latin typeface="lato" panose="020F0502020204030203" pitchFamily="34" charset="0"/>
              </a:rPr>
              <a:t>Use proper containers for regulated waste.</a:t>
            </a:r>
          </a:p>
          <a:p>
            <a:pPr marL="0" indent="0">
              <a:buNone/>
            </a:pPr>
            <a:endParaRPr lang="en-US" sz="1400" dirty="0"/>
          </a:p>
        </p:txBody>
      </p:sp>
    </p:spTree>
    <p:extLst>
      <p:ext uri="{BB962C8B-B14F-4D97-AF65-F5344CB8AC3E}">
        <p14:creationId xmlns:p14="http://schemas.microsoft.com/office/powerpoint/2010/main" val="266606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A0111B-2089-E36C-45B7-2DE8C962E94E}"/>
              </a:ext>
            </a:extLst>
          </p:cNvPr>
          <p:cNvSpPr>
            <a:spLocks noGrp="1"/>
          </p:cNvSpPr>
          <p:nvPr>
            <p:ph type="title"/>
          </p:nvPr>
        </p:nvSpPr>
        <p:spPr>
          <a:xfrm>
            <a:off x="5867400" y="609600"/>
            <a:ext cx="5310116" cy="1322887"/>
          </a:xfrm>
        </p:spPr>
        <p:txBody>
          <a:bodyPr>
            <a:normAutofit/>
          </a:bodyPr>
          <a:lstStyle/>
          <a:p>
            <a:r>
              <a:rPr lang="en-US" b="0" i="0">
                <a:effectLst/>
                <a:latin typeface="sanchez"/>
              </a:rPr>
              <a:t>Disposing of Sharps</a:t>
            </a:r>
            <a:endParaRPr lang="en-US" dirty="0"/>
          </a:p>
        </p:txBody>
      </p:sp>
      <p:pic>
        <p:nvPicPr>
          <p:cNvPr id="5" name="Picture 4">
            <a:extLst>
              <a:ext uri="{FF2B5EF4-FFF2-40B4-BE49-F238E27FC236}">
                <a16:creationId xmlns:a16="http://schemas.microsoft.com/office/drawing/2014/main" id="{2C7DB3CE-6C2B-18EE-5294-BB41337A00F1}"/>
              </a:ext>
            </a:extLst>
          </p:cNvPr>
          <p:cNvPicPr>
            <a:picLocks noChangeAspect="1"/>
          </p:cNvPicPr>
          <p:nvPr/>
        </p:nvPicPr>
        <p:blipFill>
          <a:blip r:embed="rId2"/>
          <a:stretch>
            <a:fillRect/>
          </a:stretch>
        </p:blipFill>
        <p:spPr>
          <a:xfrm>
            <a:off x="674427" y="1473967"/>
            <a:ext cx="3720152" cy="3920161"/>
          </a:xfrm>
          <a:prstGeom prst="rect">
            <a:avLst/>
          </a:prstGeom>
        </p:spPr>
      </p:pic>
      <p:sp>
        <p:nvSpPr>
          <p:cNvPr id="3" name="Content Placeholder 2">
            <a:extLst>
              <a:ext uri="{FF2B5EF4-FFF2-40B4-BE49-F238E27FC236}">
                <a16:creationId xmlns:a16="http://schemas.microsoft.com/office/drawing/2014/main" id="{759325BF-6794-3792-6828-FBB16DE953DE}"/>
              </a:ext>
            </a:extLst>
          </p:cNvPr>
          <p:cNvSpPr>
            <a:spLocks noGrp="1"/>
          </p:cNvSpPr>
          <p:nvPr>
            <p:ph idx="1"/>
          </p:nvPr>
        </p:nvSpPr>
        <p:spPr>
          <a:xfrm>
            <a:off x="5867400" y="2194102"/>
            <a:ext cx="5310116" cy="3908585"/>
          </a:xfrm>
        </p:spPr>
        <p:txBody>
          <a:bodyPr>
            <a:normAutofit/>
          </a:bodyPr>
          <a:lstStyle/>
          <a:p>
            <a:pPr marL="0" indent="0">
              <a:buNone/>
            </a:pPr>
            <a:r>
              <a:rPr lang="en-US" sz="1400" b="0" i="0">
                <a:effectLst/>
                <a:latin typeface="lato" panose="020F0502020204030203" pitchFamily="34" charset="0"/>
              </a:rPr>
              <a:t>According to the Centers for Disease Control and Prevention (CDC), about 385,000 sharps injuries occur annually to hospital employees. Therefore, you should use safety devices to eliminate or reduce risk of exposure to bloodborne pathogens:</a:t>
            </a:r>
            <a:endParaRPr lang="en-US" sz="1400" b="0" i="0">
              <a:effectLst/>
              <a:latin typeface="Arial" panose="020B0604020202020204" pitchFamily="34" charset="0"/>
            </a:endParaRPr>
          </a:p>
          <a:p>
            <a:pPr lvl="1"/>
            <a:r>
              <a:rPr lang="en-US" sz="1400" b="0" i="0">
                <a:effectLst/>
                <a:latin typeface="lato" panose="020F0502020204030203" pitchFamily="34" charset="0"/>
              </a:rPr>
              <a:t>Sharps disposal containers</a:t>
            </a:r>
          </a:p>
          <a:p>
            <a:pPr lvl="1"/>
            <a:r>
              <a:rPr lang="en-US" sz="1400" b="0" i="0">
                <a:effectLst/>
                <a:latin typeface="lato" panose="020F0502020204030203" pitchFamily="34" charset="0"/>
              </a:rPr>
              <a:t>Self-sheathing needles</a:t>
            </a:r>
          </a:p>
          <a:p>
            <a:pPr lvl="1"/>
            <a:r>
              <a:rPr lang="en-US" sz="1400" b="0" i="0">
                <a:effectLst/>
                <a:latin typeface="lato" panose="020F0502020204030203" pitchFamily="34" charset="0"/>
              </a:rPr>
              <a:t>Sharps with engineered sharps injury protections, such as needleless systems</a:t>
            </a:r>
          </a:p>
          <a:p>
            <a:pPr marL="0" indent="0">
              <a:buNone/>
            </a:pPr>
            <a:r>
              <a:rPr lang="en-US" sz="1400" b="0" i="0">
                <a:effectLst/>
                <a:latin typeface="lato" panose="020F0502020204030203" pitchFamily="34" charset="0"/>
              </a:rPr>
              <a:t> </a:t>
            </a:r>
            <a:endParaRPr lang="en-US" sz="1400" b="0" i="0">
              <a:effectLst/>
              <a:latin typeface="Arial" panose="020B0604020202020204" pitchFamily="34" charset="0"/>
            </a:endParaRPr>
          </a:p>
          <a:p>
            <a:pPr marL="0" indent="0">
              <a:buNone/>
            </a:pPr>
            <a:r>
              <a:rPr lang="en-US" sz="1400" b="0" i="0">
                <a:effectLst/>
                <a:latin typeface="lato" panose="020F0502020204030203" pitchFamily="34" charset="0"/>
              </a:rPr>
              <a:t>When you must use sharps, dispose of them in proper sharps containers. Never attempt to:</a:t>
            </a:r>
            <a:endParaRPr lang="en-US" sz="1400" b="0" i="0">
              <a:effectLst/>
              <a:latin typeface="Arial" panose="020B0604020202020204" pitchFamily="34" charset="0"/>
            </a:endParaRPr>
          </a:p>
          <a:p>
            <a:pPr lvl="1"/>
            <a:r>
              <a:rPr lang="en-US" sz="1400" b="0" i="0">
                <a:effectLst/>
                <a:latin typeface="lato" panose="020F0502020204030203" pitchFamily="34" charset="0"/>
              </a:rPr>
              <a:t>Bend or break needles                    </a:t>
            </a:r>
          </a:p>
          <a:p>
            <a:pPr lvl="1"/>
            <a:r>
              <a:rPr lang="en-US" sz="1400" b="0" i="0">
                <a:effectLst/>
                <a:latin typeface="lato" panose="020F0502020204030203" pitchFamily="34" charset="0"/>
              </a:rPr>
              <a:t>Remove needles from sharps containers</a:t>
            </a:r>
          </a:p>
          <a:p>
            <a:pPr lvl="1"/>
            <a:r>
              <a:rPr lang="en-US" sz="1400" b="0" i="0">
                <a:effectLst/>
                <a:latin typeface="lato" panose="020F0502020204030203" pitchFamily="34" charset="0"/>
              </a:rPr>
              <a:t>Recap needles after use</a:t>
            </a:r>
          </a:p>
          <a:p>
            <a:endParaRPr lang="en-US" sz="1400"/>
          </a:p>
        </p:txBody>
      </p:sp>
    </p:spTree>
    <p:extLst>
      <p:ext uri="{BB962C8B-B14F-4D97-AF65-F5344CB8AC3E}">
        <p14:creationId xmlns:p14="http://schemas.microsoft.com/office/powerpoint/2010/main" val="360942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183485-E077-5E29-8A16-A3CD277C9318}"/>
              </a:ext>
            </a:extLst>
          </p:cNvPr>
          <p:cNvSpPr>
            <a:spLocks noGrp="1"/>
          </p:cNvSpPr>
          <p:nvPr>
            <p:ph type="title"/>
          </p:nvPr>
        </p:nvSpPr>
        <p:spPr>
          <a:xfrm>
            <a:off x="5867400" y="609600"/>
            <a:ext cx="5310116" cy="1322887"/>
          </a:xfrm>
        </p:spPr>
        <p:txBody>
          <a:bodyPr>
            <a:normAutofit/>
          </a:bodyPr>
          <a:lstStyle/>
          <a:p>
            <a:r>
              <a:rPr lang="en-US" b="0" i="0">
                <a:effectLst/>
                <a:latin typeface="sanchez"/>
              </a:rPr>
              <a:t>Medical Devices</a:t>
            </a:r>
            <a:endParaRPr lang="en-US" dirty="0"/>
          </a:p>
        </p:txBody>
      </p:sp>
      <p:pic>
        <p:nvPicPr>
          <p:cNvPr id="5" name="Content Placeholder 4" descr="A red container with a syringe&#10;&#10;Description automatically generated">
            <a:extLst>
              <a:ext uri="{FF2B5EF4-FFF2-40B4-BE49-F238E27FC236}">
                <a16:creationId xmlns:a16="http://schemas.microsoft.com/office/drawing/2014/main" id="{C0D87DEF-F30C-1A50-15D5-38499670048F}"/>
              </a:ext>
            </a:extLst>
          </p:cNvPr>
          <p:cNvPicPr>
            <a:picLocks noChangeAspect="1"/>
          </p:cNvPicPr>
          <p:nvPr/>
        </p:nvPicPr>
        <p:blipFill>
          <a:blip r:embed="rId2"/>
          <a:stretch>
            <a:fillRect/>
          </a:stretch>
        </p:blipFill>
        <p:spPr>
          <a:xfrm>
            <a:off x="674427" y="1473967"/>
            <a:ext cx="3720152" cy="3920161"/>
          </a:xfrm>
          <a:prstGeom prst="rect">
            <a:avLst/>
          </a:prstGeom>
        </p:spPr>
      </p:pic>
      <p:sp>
        <p:nvSpPr>
          <p:cNvPr id="9" name="Content Placeholder 8">
            <a:extLst>
              <a:ext uri="{FF2B5EF4-FFF2-40B4-BE49-F238E27FC236}">
                <a16:creationId xmlns:a16="http://schemas.microsoft.com/office/drawing/2014/main" id="{A4214E6F-505F-1A80-1ADC-A1CDE3C30B5E}"/>
              </a:ext>
            </a:extLst>
          </p:cNvPr>
          <p:cNvSpPr>
            <a:spLocks noGrp="1"/>
          </p:cNvSpPr>
          <p:nvPr>
            <p:ph idx="1"/>
          </p:nvPr>
        </p:nvSpPr>
        <p:spPr>
          <a:xfrm>
            <a:off x="5414211" y="1716506"/>
            <a:ext cx="6232357" cy="4386182"/>
          </a:xfrm>
        </p:spPr>
        <p:txBody>
          <a:bodyPr>
            <a:normAutofit/>
          </a:bodyPr>
          <a:lstStyle/>
          <a:p>
            <a:pPr marL="0" indent="0" algn="l">
              <a:buNone/>
            </a:pPr>
            <a:r>
              <a:rPr lang="en-US" sz="2400" b="0" i="0" dirty="0">
                <a:solidFill>
                  <a:srgbClr val="666666"/>
                </a:solidFill>
                <a:effectLst/>
                <a:latin typeface="lato" panose="020F0502020204030203" pitchFamily="34" charset="0"/>
              </a:rPr>
              <a:t>Health care workers may be at risk of exposure to blood or OPIM when using medical devices. No single medical device is considered appropriate or effective for all circumstances. Choose medical devices that:</a:t>
            </a:r>
          </a:p>
          <a:p>
            <a:pPr marL="0" indent="0" algn="l">
              <a:buNone/>
            </a:pPr>
            <a:endParaRPr lang="en-US" sz="1800" b="0" i="0" dirty="0">
              <a:solidFill>
                <a:srgbClr val="000000"/>
              </a:solidFill>
              <a:effectLst/>
              <a:latin typeface="Arial" panose="020B0604020202020204" pitchFamily="34" charset="0"/>
            </a:endParaRPr>
          </a:p>
          <a:p>
            <a:pPr lvl="1"/>
            <a:r>
              <a:rPr lang="en-US" sz="1800" b="0" i="0" dirty="0">
                <a:solidFill>
                  <a:srgbClr val="666666"/>
                </a:solidFill>
                <a:effectLst/>
                <a:latin typeface="lato" panose="020F0502020204030203" pitchFamily="34" charset="0"/>
              </a:rPr>
              <a:t>Do not jeopardize employee or patient safety</a:t>
            </a:r>
          </a:p>
          <a:p>
            <a:pPr lvl="1"/>
            <a:r>
              <a:rPr lang="en-US" sz="1800" b="0" i="0" dirty="0">
                <a:solidFill>
                  <a:srgbClr val="666666"/>
                </a:solidFill>
                <a:effectLst/>
                <a:latin typeface="lato" panose="020F0502020204030203" pitchFamily="34" charset="0"/>
              </a:rPr>
              <a:t>Make an exposure incident with a contaminated sharp less likely to occur</a:t>
            </a:r>
          </a:p>
          <a:p>
            <a:endParaRPr lang="en-US" sz="2000" dirty="0"/>
          </a:p>
        </p:txBody>
      </p:sp>
    </p:spTree>
    <p:extLst>
      <p:ext uri="{BB962C8B-B14F-4D97-AF65-F5344CB8AC3E}">
        <p14:creationId xmlns:p14="http://schemas.microsoft.com/office/powerpoint/2010/main" val="1788764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DFB8B-B427-D7B4-A67C-E78661CC6B24}"/>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Medical Follow-Up and Evaluation</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EA6146-7FB8-2616-6303-1A8F8CB08672}"/>
              </a:ext>
            </a:extLst>
          </p:cNvPr>
          <p:cNvSpPr>
            <a:spLocks noGrp="1"/>
          </p:cNvSpPr>
          <p:nvPr>
            <p:ph idx="1"/>
          </p:nvPr>
        </p:nvSpPr>
        <p:spPr>
          <a:xfrm>
            <a:off x="572493" y="2071316"/>
            <a:ext cx="6713552" cy="4119172"/>
          </a:xfrm>
        </p:spPr>
        <p:txBody>
          <a:bodyPr anchor="t">
            <a:normAutofit/>
          </a:bodyPr>
          <a:lstStyle/>
          <a:p>
            <a:pPr marL="0" indent="0">
              <a:buNone/>
            </a:pPr>
            <a:r>
              <a:rPr lang="en-US" sz="1900" b="0" i="0">
                <a:effectLst/>
                <a:latin typeface="lato" panose="020F0502020204030203" pitchFamily="34" charset="0"/>
              </a:rPr>
              <a:t>When you have contact with blood or OPIM, immediately clean the area: </a:t>
            </a:r>
            <a:endParaRPr lang="en-US" sz="1900" b="0" i="0">
              <a:effectLst/>
              <a:latin typeface="Arial" panose="020B0604020202020204" pitchFamily="34" charset="0"/>
            </a:endParaRPr>
          </a:p>
          <a:p>
            <a:pPr lvl="1"/>
            <a:r>
              <a:rPr lang="en-US" sz="1900" b="0" i="0">
                <a:effectLst/>
                <a:latin typeface="lato" panose="020F0502020204030203" pitchFamily="34" charset="0"/>
              </a:rPr>
              <a:t>Flush mucous membranes with water.</a:t>
            </a:r>
          </a:p>
          <a:p>
            <a:pPr lvl="1"/>
            <a:r>
              <a:rPr lang="en-US" sz="1900" b="0" i="0">
                <a:effectLst/>
                <a:latin typeface="lato" panose="020F0502020204030203" pitchFamily="34" charset="0"/>
              </a:rPr>
              <a:t>Flush eyes with clean water, saline, or sterile irrigants.</a:t>
            </a:r>
          </a:p>
          <a:p>
            <a:pPr lvl="1"/>
            <a:r>
              <a:rPr lang="en-US" sz="1900" b="0" i="0">
                <a:effectLst/>
                <a:latin typeface="lato" panose="020F0502020204030203" pitchFamily="34" charset="0"/>
              </a:rPr>
              <a:t>Wash needlestick or sharps injuries with soap and water.</a:t>
            </a:r>
          </a:p>
          <a:p>
            <a:pPr marL="0" indent="0">
              <a:buNone/>
            </a:pPr>
            <a:endParaRPr lang="en-US" sz="1900" b="0" i="0">
              <a:effectLst/>
              <a:latin typeface="Arial" panose="020B0604020202020204" pitchFamily="34" charset="0"/>
            </a:endParaRPr>
          </a:p>
          <a:p>
            <a:pPr marL="0" indent="0">
              <a:buNone/>
            </a:pPr>
            <a:r>
              <a:rPr lang="en-US" sz="1900" b="0" i="0">
                <a:effectLst/>
                <a:latin typeface="lato" panose="020F0502020204030203" pitchFamily="34" charset="0"/>
              </a:rPr>
              <a:t>Once you have cleaned the area: </a:t>
            </a:r>
            <a:endParaRPr lang="en-US" sz="1900" b="0" i="0">
              <a:effectLst/>
              <a:latin typeface="Arial" panose="020B0604020202020204" pitchFamily="34" charset="0"/>
            </a:endParaRPr>
          </a:p>
          <a:p>
            <a:pPr lvl="1"/>
            <a:r>
              <a:rPr lang="en-US" sz="1900" b="0" i="0">
                <a:effectLst/>
                <a:latin typeface="lato" panose="020F0502020204030203" pitchFamily="34" charset="0"/>
              </a:rPr>
              <a:t>Report the exposure incident to your supervisor immediately.</a:t>
            </a:r>
          </a:p>
          <a:p>
            <a:pPr lvl="1"/>
            <a:r>
              <a:rPr lang="en-US" sz="1900" b="0" i="0">
                <a:effectLst/>
                <a:latin typeface="lato" panose="020F0502020204030203" pitchFamily="34" charset="0"/>
              </a:rPr>
              <a:t>Document routes, circumstances, and the source of exposure.</a:t>
            </a:r>
          </a:p>
          <a:p>
            <a:pPr lvl="1"/>
            <a:r>
              <a:rPr lang="en-US" sz="1900" b="0" i="0">
                <a:effectLst/>
                <a:latin typeface="lato" panose="020F0502020204030203" pitchFamily="34" charset="0"/>
              </a:rPr>
              <a:t>Complete the evaluation and follow-up process.</a:t>
            </a:r>
          </a:p>
          <a:p>
            <a:endParaRPr lang="en-US" sz="1900"/>
          </a:p>
        </p:txBody>
      </p:sp>
      <p:pic>
        <p:nvPicPr>
          <p:cNvPr id="5" name="Picture 4">
            <a:extLst>
              <a:ext uri="{FF2B5EF4-FFF2-40B4-BE49-F238E27FC236}">
                <a16:creationId xmlns:a16="http://schemas.microsoft.com/office/drawing/2014/main" id="{3177901B-1119-A3A4-7F98-073807F0342B}"/>
              </a:ext>
            </a:extLst>
          </p:cNvPr>
          <p:cNvPicPr>
            <a:picLocks noChangeAspect="1"/>
          </p:cNvPicPr>
          <p:nvPr/>
        </p:nvPicPr>
        <p:blipFill rotWithShape="1">
          <a:blip r:embed="rId2"/>
          <a:srcRect t="3086"/>
          <a:stretch/>
        </p:blipFill>
        <p:spPr>
          <a:xfrm>
            <a:off x="7675658" y="2093976"/>
            <a:ext cx="3941064" cy="4096512"/>
          </a:xfrm>
          <a:prstGeom prst="rect">
            <a:avLst/>
          </a:prstGeom>
        </p:spPr>
      </p:pic>
    </p:spTree>
    <p:extLst>
      <p:ext uri="{BB962C8B-B14F-4D97-AF65-F5344CB8AC3E}">
        <p14:creationId xmlns:p14="http://schemas.microsoft.com/office/powerpoint/2010/main" val="368780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DBBF-DA2E-A697-2C2F-E849F32C0E00}"/>
              </a:ext>
            </a:extLst>
          </p:cNvPr>
          <p:cNvSpPr>
            <a:spLocks noGrp="1"/>
          </p:cNvSpPr>
          <p:nvPr>
            <p:ph type="title"/>
          </p:nvPr>
        </p:nvSpPr>
        <p:spPr/>
        <p:txBody>
          <a:bodyPr/>
          <a:lstStyle/>
          <a:p>
            <a:r>
              <a:rPr lang="en-US" b="0" i="0" dirty="0">
                <a:solidFill>
                  <a:srgbClr val="365BE3"/>
                </a:solidFill>
                <a:effectLst/>
                <a:latin typeface="sanchez"/>
              </a:rPr>
              <a:t>Medical Follow-Up and Evaluation</a:t>
            </a:r>
            <a:endParaRPr lang="en-US" dirty="0"/>
          </a:p>
        </p:txBody>
      </p:sp>
      <p:sp>
        <p:nvSpPr>
          <p:cNvPr id="3" name="Content Placeholder 2">
            <a:extLst>
              <a:ext uri="{FF2B5EF4-FFF2-40B4-BE49-F238E27FC236}">
                <a16:creationId xmlns:a16="http://schemas.microsoft.com/office/drawing/2014/main" id="{40A7BAE8-7EAC-090B-5F8A-725123F0A81E}"/>
              </a:ext>
            </a:extLst>
          </p:cNvPr>
          <p:cNvSpPr>
            <a:spLocks noGrp="1"/>
          </p:cNvSpPr>
          <p:nvPr>
            <p:ph idx="1"/>
          </p:nvPr>
        </p:nvSpPr>
        <p:spPr/>
        <p:txBody>
          <a:bodyPr/>
          <a:lstStyle/>
          <a:p>
            <a:pPr marL="0" indent="0" algn="l">
              <a:buNone/>
            </a:pPr>
            <a:r>
              <a:rPr lang="en-US" sz="2000" b="0" i="0" dirty="0">
                <a:solidFill>
                  <a:srgbClr val="666666"/>
                </a:solidFill>
                <a:effectLst/>
                <a:latin typeface="lato" panose="020F0502020204030203" pitchFamily="34" charset="0"/>
              </a:rPr>
              <a:t>OSHA requires each health care facility to develop and maintain an exposure control plan to deal with exposure of employees to blood and OPIM. Your facility's exposure control plan explains:</a:t>
            </a:r>
            <a:endParaRPr lang="en-US" sz="3200" b="0" i="0" dirty="0">
              <a:solidFill>
                <a:srgbClr val="000000"/>
              </a:solidFill>
              <a:effectLst/>
              <a:latin typeface="Arial" panose="020B0604020202020204" pitchFamily="34" charset="0"/>
            </a:endParaRPr>
          </a:p>
          <a:p>
            <a:pPr lvl="1"/>
            <a:r>
              <a:rPr lang="en-US" sz="1600" b="0" i="0" dirty="0">
                <a:solidFill>
                  <a:srgbClr val="666666"/>
                </a:solidFill>
                <a:effectLst/>
                <a:latin typeface="lato" panose="020F0502020204030203" pitchFamily="34" charset="0"/>
              </a:rPr>
              <a:t>How to report an exposure to blood or OPIM</a:t>
            </a:r>
          </a:p>
          <a:p>
            <a:pPr lvl="1"/>
            <a:r>
              <a:rPr lang="en-US" sz="1600" b="0" i="0" dirty="0">
                <a:solidFill>
                  <a:srgbClr val="666666"/>
                </a:solidFill>
                <a:effectLst/>
                <a:latin typeface="lato" panose="020F0502020204030203" pitchFamily="34" charset="0"/>
              </a:rPr>
              <a:t>The kinds of medical follow-up that are available</a:t>
            </a:r>
          </a:p>
          <a:p>
            <a:pPr marL="0" indent="0" algn="l">
              <a:buNone/>
            </a:pPr>
            <a:r>
              <a:rPr lang="en-US" sz="2000" b="0" i="0" dirty="0">
                <a:solidFill>
                  <a:srgbClr val="666666"/>
                </a:solidFill>
                <a:effectLst/>
                <a:latin typeface="lato" panose="020F0502020204030203" pitchFamily="34" charset="0"/>
              </a:rPr>
              <a:t> </a:t>
            </a:r>
            <a:endParaRPr lang="en-US" sz="3200" b="0" i="0" dirty="0">
              <a:solidFill>
                <a:srgbClr val="000000"/>
              </a:solidFill>
              <a:effectLst/>
              <a:latin typeface="Arial" panose="020B0604020202020204" pitchFamily="34" charset="0"/>
            </a:endParaRPr>
          </a:p>
          <a:p>
            <a:pPr marL="0" indent="0" algn="l">
              <a:buNone/>
            </a:pPr>
            <a:r>
              <a:rPr lang="en-US" sz="2000" b="0" i="0" dirty="0">
                <a:solidFill>
                  <a:srgbClr val="666666"/>
                </a:solidFill>
                <a:effectLst/>
                <a:latin typeface="lato" panose="020F0502020204030203" pitchFamily="34" charset="0"/>
              </a:rPr>
              <a:t>OSHA requires that an employee be notified of the postexposure evaluation and the follow-up actions taken.</a:t>
            </a:r>
            <a:endParaRPr lang="en-US" sz="3200"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8962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498A4-A327-83E4-3132-F1B6785A82AA}"/>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Be Informed and Follow Through</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CB7237-8E93-C50B-B8BE-59EA7F12607D}"/>
              </a:ext>
            </a:extLst>
          </p:cNvPr>
          <p:cNvSpPr>
            <a:spLocks noGrp="1"/>
          </p:cNvSpPr>
          <p:nvPr>
            <p:ph idx="1"/>
          </p:nvPr>
        </p:nvSpPr>
        <p:spPr>
          <a:xfrm>
            <a:off x="572493" y="2071316"/>
            <a:ext cx="6713552" cy="4119172"/>
          </a:xfrm>
        </p:spPr>
        <p:txBody>
          <a:bodyPr anchor="t">
            <a:normAutofit/>
          </a:bodyPr>
          <a:lstStyle/>
          <a:p>
            <a:pPr marL="0" indent="0">
              <a:buNone/>
            </a:pPr>
            <a:r>
              <a:rPr lang="en-US" sz="1500" b="0" i="0">
                <a:effectLst/>
                <a:latin typeface="lato" panose="020F0502020204030203" pitchFamily="34" charset="0"/>
              </a:rPr>
              <a:t>To minimize the risk of disease from exposure to blood or OPIM:</a:t>
            </a:r>
            <a:endParaRPr lang="en-US" sz="1500" b="0" i="0">
              <a:effectLst/>
              <a:latin typeface="Arial" panose="020B0604020202020204" pitchFamily="34" charset="0"/>
            </a:endParaRPr>
          </a:p>
          <a:p>
            <a:pPr marL="0" indent="0">
              <a:buNone/>
            </a:pPr>
            <a:r>
              <a:rPr lang="en-US" sz="1500" b="0" i="0">
                <a:effectLst/>
                <a:latin typeface="lato" panose="020F0502020204030203" pitchFamily="34" charset="0"/>
              </a:rPr>
              <a:t> </a:t>
            </a:r>
            <a:endParaRPr lang="en-US" sz="1500" b="0" i="0">
              <a:effectLst/>
              <a:latin typeface="Arial" panose="020B0604020202020204" pitchFamily="34" charset="0"/>
            </a:endParaRPr>
          </a:p>
          <a:p>
            <a:pPr lvl="1"/>
            <a:r>
              <a:rPr lang="en-US" sz="1500" b="0" i="0">
                <a:effectLst/>
                <a:latin typeface="lato" panose="020F0502020204030203" pitchFamily="34" charset="0"/>
              </a:rPr>
              <a:t>Know how you are protected by the exposure control plan.</a:t>
            </a:r>
          </a:p>
          <a:p>
            <a:pPr lvl="1"/>
            <a:r>
              <a:rPr lang="en-US" sz="1500" b="0" i="0">
                <a:effectLst/>
                <a:latin typeface="lato" panose="020F0502020204030203" pitchFamily="34" charset="0"/>
              </a:rPr>
              <a:t>Know the risks in your work area.</a:t>
            </a:r>
          </a:p>
          <a:p>
            <a:pPr lvl="1"/>
            <a:r>
              <a:rPr lang="en-US" sz="1500" b="0" i="0">
                <a:effectLst/>
                <a:latin typeface="lato" panose="020F0502020204030203" pitchFamily="34" charset="0"/>
              </a:rPr>
              <a:t>If procedures change, updated training will be provided. Attend these trainings.</a:t>
            </a:r>
          </a:p>
          <a:p>
            <a:pPr lvl="1"/>
            <a:r>
              <a:rPr lang="en-US" sz="1500" b="0" i="0">
                <a:effectLst/>
                <a:latin typeface="lato" panose="020F0502020204030203" pitchFamily="34" charset="0"/>
              </a:rPr>
              <a:t>Use standard precautions as appropriate.</a:t>
            </a:r>
          </a:p>
          <a:p>
            <a:pPr lvl="1"/>
            <a:r>
              <a:rPr lang="en-US" sz="1500" b="0" i="0">
                <a:effectLst/>
                <a:latin typeface="lato" panose="020F0502020204030203" pitchFamily="34" charset="0"/>
              </a:rPr>
              <a:t>Use appropriate PPE.</a:t>
            </a:r>
          </a:p>
          <a:p>
            <a:pPr lvl="1"/>
            <a:r>
              <a:rPr lang="en-US" sz="1500" b="0" i="0">
                <a:effectLst/>
                <a:latin typeface="lato" panose="020F0502020204030203" pitchFamily="34" charset="0"/>
              </a:rPr>
              <a:t>Consider the hepatitis B vaccination series when it is offered.</a:t>
            </a:r>
          </a:p>
          <a:p>
            <a:pPr lvl="1"/>
            <a:r>
              <a:rPr lang="en-US" sz="1500" b="0" i="0">
                <a:effectLst/>
                <a:latin typeface="lato" panose="020F0502020204030203" pitchFamily="34" charset="0"/>
              </a:rPr>
              <a:t>Properly dispose of regulated waste.</a:t>
            </a:r>
          </a:p>
          <a:p>
            <a:pPr lvl="1"/>
            <a:r>
              <a:rPr lang="en-US" sz="1500" b="0" i="0">
                <a:effectLst/>
                <a:latin typeface="lato" panose="020F0502020204030203" pitchFamily="34" charset="0"/>
              </a:rPr>
              <a:t>Contact your supervisor immediately if you are exposed to blood or OPIM.</a:t>
            </a:r>
          </a:p>
          <a:p>
            <a:pPr marL="0" indent="0">
              <a:buNone/>
            </a:pPr>
            <a:endParaRPr lang="en-US" sz="1500" b="0" i="0">
              <a:effectLst/>
              <a:latin typeface="Arial" panose="020B0604020202020204" pitchFamily="34" charset="0"/>
            </a:endParaRPr>
          </a:p>
          <a:p>
            <a:pPr marL="0" indent="0">
              <a:buNone/>
            </a:pPr>
            <a:r>
              <a:rPr lang="en-US" sz="1500" b="0" i="0">
                <a:effectLst/>
                <a:latin typeface="lato" panose="020F0502020204030203" pitchFamily="34" charset="0"/>
              </a:rPr>
              <a:t>For more information about bloodborne pathogens, contact your supervisor.</a:t>
            </a:r>
            <a:endParaRPr lang="en-US" sz="1500" b="0" i="0">
              <a:effectLst/>
              <a:latin typeface="Arial" panose="020B0604020202020204" pitchFamily="34" charset="0"/>
            </a:endParaRPr>
          </a:p>
          <a:p>
            <a:endParaRPr lang="en-US" sz="1500"/>
          </a:p>
        </p:txBody>
      </p:sp>
      <p:pic>
        <p:nvPicPr>
          <p:cNvPr id="5" name="Picture 4">
            <a:extLst>
              <a:ext uri="{FF2B5EF4-FFF2-40B4-BE49-F238E27FC236}">
                <a16:creationId xmlns:a16="http://schemas.microsoft.com/office/drawing/2014/main" id="{DA4358C7-B32B-F55D-10E0-9451ABEF4B74}"/>
              </a:ext>
            </a:extLst>
          </p:cNvPr>
          <p:cNvPicPr>
            <a:picLocks noChangeAspect="1"/>
          </p:cNvPicPr>
          <p:nvPr/>
        </p:nvPicPr>
        <p:blipFill rotWithShape="1">
          <a:blip r:embed="rId2"/>
          <a:srcRect r="588"/>
          <a:stretch/>
        </p:blipFill>
        <p:spPr>
          <a:xfrm>
            <a:off x="7675658" y="2093976"/>
            <a:ext cx="3941064" cy="4096512"/>
          </a:xfrm>
          <a:prstGeom prst="rect">
            <a:avLst/>
          </a:prstGeom>
        </p:spPr>
      </p:pic>
    </p:spTree>
    <p:extLst>
      <p:ext uri="{BB962C8B-B14F-4D97-AF65-F5344CB8AC3E}">
        <p14:creationId xmlns:p14="http://schemas.microsoft.com/office/powerpoint/2010/main" val="168347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C07A1-95F5-7426-852B-244EAF91638B}"/>
              </a:ext>
            </a:extLst>
          </p:cNvPr>
          <p:cNvSpPr>
            <a:spLocks noGrp="1"/>
          </p:cNvSpPr>
          <p:nvPr>
            <p:ph type="title"/>
          </p:nvPr>
        </p:nvSpPr>
        <p:spPr>
          <a:xfrm>
            <a:off x="572493" y="238539"/>
            <a:ext cx="11018520" cy="1434415"/>
          </a:xfrm>
        </p:spPr>
        <p:txBody>
          <a:bodyPr anchor="b">
            <a:normAutofit/>
          </a:bodyPr>
          <a:lstStyle/>
          <a:p>
            <a:r>
              <a:rPr lang="en-US" sz="5400" b="0" i="0">
                <a:effectLst/>
                <a:latin typeface="sanchez"/>
              </a:rPr>
              <a:t>Be Assertive</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7F0C50-DBB0-6922-587A-8D3F562D2741}"/>
              </a:ext>
            </a:extLst>
          </p:cNvPr>
          <p:cNvSpPr>
            <a:spLocks noGrp="1"/>
          </p:cNvSpPr>
          <p:nvPr>
            <p:ph idx="1"/>
          </p:nvPr>
        </p:nvSpPr>
        <p:spPr>
          <a:xfrm>
            <a:off x="572493" y="2071316"/>
            <a:ext cx="6713552" cy="4119172"/>
          </a:xfrm>
        </p:spPr>
        <p:txBody>
          <a:bodyPr anchor="t">
            <a:normAutofit/>
          </a:bodyPr>
          <a:lstStyle/>
          <a:p>
            <a:pPr marL="0" indent="0">
              <a:buNone/>
            </a:pPr>
            <a:r>
              <a:rPr lang="en-US" sz="2200" b="0" i="0">
                <a:effectLst/>
                <a:latin typeface="lato" panose="020F0502020204030203" pitchFamily="34" charset="0"/>
              </a:rPr>
              <a:t>If you find yourself in a setting in which you are not sure how to protect yourself, or if you have questions about how to use protective equipment, please talk to your supervisor. We are all working toward a common goal of keeping the work environment as safe as possible. Sharing your concerns may help your facility better understand the learning needs of all health care workers.</a:t>
            </a:r>
            <a:endParaRPr lang="en-US" sz="2200" b="0" i="0">
              <a:effectLst/>
              <a:latin typeface="Arial" panose="020B0604020202020204" pitchFamily="34" charset="0"/>
            </a:endParaRPr>
          </a:p>
          <a:p>
            <a:pPr marL="0" indent="0">
              <a:buNone/>
            </a:pPr>
            <a:endParaRPr lang="en-US" sz="2200" b="0" i="0">
              <a:effectLst/>
              <a:latin typeface="Arial" panose="020B0604020202020204" pitchFamily="34" charset="0"/>
            </a:endParaRPr>
          </a:p>
          <a:p>
            <a:pPr marL="0" indent="0">
              <a:buNone/>
            </a:pPr>
            <a:r>
              <a:rPr lang="en-US" sz="2200" b="0" i="0">
                <a:effectLst/>
                <a:latin typeface="lato" panose="020F0502020204030203" pitchFamily="34" charset="0"/>
              </a:rPr>
              <a:t>Give feedback to your supervisor about how to improve engineering controls and work practice controls.</a:t>
            </a:r>
            <a:endParaRPr lang="en-US" sz="2200" b="0" i="0">
              <a:effectLst/>
              <a:latin typeface="Arial" panose="020B0604020202020204" pitchFamily="34" charset="0"/>
            </a:endParaRPr>
          </a:p>
          <a:p>
            <a:endParaRPr lang="en-US" sz="2200"/>
          </a:p>
        </p:txBody>
      </p:sp>
      <p:pic>
        <p:nvPicPr>
          <p:cNvPr id="5" name="Picture 4">
            <a:extLst>
              <a:ext uri="{FF2B5EF4-FFF2-40B4-BE49-F238E27FC236}">
                <a16:creationId xmlns:a16="http://schemas.microsoft.com/office/drawing/2014/main" id="{48BB2372-EC85-79E1-F3BF-BD3C6112B331}"/>
              </a:ext>
            </a:extLst>
          </p:cNvPr>
          <p:cNvPicPr>
            <a:picLocks noChangeAspect="1"/>
          </p:cNvPicPr>
          <p:nvPr/>
        </p:nvPicPr>
        <p:blipFill rotWithShape="1">
          <a:blip r:embed="rId2"/>
          <a:srcRect r="588"/>
          <a:stretch/>
        </p:blipFill>
        <p:spPr>
          <a:xfrm>
            <a:off x="7675658" y="2093976"/>
            <a:ext cx="3941064" cy="4096512"/>
          </a:xfrm>
          <a:prstGeom prst="rect">
            <a:avLst/>
          </a:prstGeom>
        </p:spPr>
      </p:pic>
    </p:spTree>
    <p:extLst>
      <p:ext uri="{BB962C8B-B14F-4D97-AF65-F5344CB8AC3E}">
        <p14:creationId xmlns:p14="http://schemas.microsoft.com/office/powerpoint/2010/main" val="3725634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69C8-CFDA-1B71-43E5-7D3358B3219D}"/>
              </a:ext>
            </a:extLst>
          </p:cNvPr>
          <p:cNvSpPr>
            <a:spLocks noGrp="1"/>
          </p:cNvSpPr>
          <p:nvPr>
            <p:ph type="title"/>
          </p:nvPr>
        </p:nvSpPr>
        <p:spPr/>
        <p:txBody>
          <a:bodyPr/>
          <a:lstStyle/>
          <a:p>
            <a:r>
              <a:rPr lang="en-US" b="0" i="0" dirty="0">
                <a:solidFill>
                  <a:srgbClr val="365BE3"/>
                </a:solidFill>
                <a:effectLst/>
                <a:latin typeface="sanchez"/>
              </a:rPr>
              <a:t>Summary</a:t>
            </a:r>
            <a:endParaRPr lang="en-US" dirty="0"/>
          </a:p>
        </p:txBody>
      </p:sp>
      <p:sp>
        <p:nvSpPr>
          <p:cNvPr id="3" name="Content Placeholder 2">
            <a:extLst>
              <a:ext uri="{FF2B5EF4-FFF2-40B4-BE49-F238E27FC236}">
                <a16:creationId xmlns:a16="http://schemas.microsoft.com/office/drawing/2014/main" id="{24F78671-5AB9-1D99-FE1E-C10F6A75DF56}"/>
              </a:ext>
            </a:extLst>
          </p:cNvPr>
          <p:cNvSpPr>
            <a:spLocks noGrp="1"/>
          </p:cNvSpPr>
          <p:nvPr>
            <p:ph idx="1"/>
          </p:nvPr>
        </p:nvSpPr>
        <p:spPr/>
        <p:txBody>
          <a:bodyPr/>
          <a:lstStyle/>
          <a:p>
            <a:pPr marL="0" indent="0">
              <a:buNone/>
            </a:pPr>
            <a:r>
              <a:rPr lang="en-US" b="0" i="0" dirty="0">
                <a:solidFill>
                  <a:srgbClr val="666666"/>
                </a:solidFill>
                <a:effectLst/>
                <a:latin typeface="lato" panose="020F0502020204030203" pitchFamily="34" charset="0"/>
              </a:rPr>
              <a:t>Prevention of diseases caused by pathogens found in blood and OPIM can occur only when the facility and health care workers work together as a team. To decrease the spread of diseases caused by pathogens found in blood and OPIM, it is important that you know about these disease processes, how these diseases spread, what controls are in place, and your role in this process.</a:t>
            </a:r>
            <a:endParaRPr lang="en-US" dirty="0"/>
          </a:p>
        </p:txBody>
      </p:sp>
    </p:spTree>
    <p:extLst>
      <p:ext uri="{BB962C8B-B14F-4D97-AF65-F5344CB8AC3E}">
        <p14:creationId xmlns:p14="http://schemas.microsoft.com/office/powerpoint/2010/main" val="1868649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AA0E-06E9-331A-E7D9-13B95DD4FD58}"/>
              </a:ext>
            </a:extLst>
          </p:cNvPr>
          <p:cNvSpPr>
            <a:spLocks noGrp="1"/>
          </p:cNvSpPr>
          <p:nvPr>
            <p:ph type="title"/>
          </p:nvPr>
        </p:nvSpPr>
        <p:spPr/>
        <p:txBody>
          <a:bodyPr/>
          <a:lstStyle/>
          <a:p>
            <a:r>
              <a:rPr lang="en-US" b="0" i="0" dirty="0">
                <a:solidFill>
                  <a:srgbClr val="365BE3"/>
                </a:solidFill>
                <a:effectLst/>
                <a:latin typeface="sanchez"/>
              </a:rPr>
              <a:t>Next Steps</a:t>
            </a:r>
            <a:endParaRPr lang="en-US" dirty="0"/>
          </a:p>
        </p:txBody>
      </p:sp>
      <p:sp>
        <p:nvSpPr>
          <p:cNvPr id="3" name="Content Placeholder 2">
            <a:extLst>
              <a:ext uri="{FF2B5EF4-FFF2-40B4-BE49-F238E27FC236}">
                <a16:creationId xmlns:a16="http://schemas.microsoft.com/office/drawing/2014/main" id="{7A1B8C4E-D505-32B8-E0C6-2EAA5510F6EC}"/>
              </a:ext>
            </a:extLst>
          </p:cNvPr>
          <p:cNvSpPr>
            <a:spLocks noGrp="1"/>
          </p:cNvSpPr>
          <p:nvPr>
            <p:ph idx="1"/>
          </p:nvPr>
        </p:nvSpPr>
        <p:spPr/>
        <p:txBody>
          <a:bodyPr/>
          <a:lstStyle/>
          <a:p>
            <a:pPr marL="0" indent="0">
              <a:buNone/>
            </a:pPr>
            <a:r>
              <a:rPr lang="en-US" b="0" i="0" dirty="0">
                <a:solidFill>
                  <a:srgbClr val="666666"/>
                </a:solidFill>
                <a:effectLst/>
                <a:latin typeface="lato" panose="020F0502020204030203" pitchFamily="34" charset="0"/>
              </a:rPr>
              <a:t>We hope this course has been both informative and helpful. For more information, you may want to consult the sources used to prepare this course. The final screens of the course contains the bibliography.</a:t>
            </a:r>
          </a:p>
          <a:p>
            <a:pPr marL="0" indent="0">
              <a:buNone/>
            </a:pPr>
            <a:r>
              <a:rPr lang="en-US" dirty="0">
                <a:solidFill>
                  <a:srgbClr val="666666"/>
                </a:solidFill>
                <a:latin typeface="lato" panose="020F0502020204030203" pitchFamily="34" charset="0"/>
              </a:rPr>
              <a:t>OR</a:t>
            </a:r>
          </a:p>
          <a:p>
            <a:pPr marL="0" indent="0">
              <a:buNone/>
            </a:pPr>
            <a:r>
              <a:rPr lang="en-US" dirty="0">
                <a:solidFill>
                  <a:srgbClr val="666666"/>
                </a:solidFill>
                <a:latin typeface="lato" panose="020F0502020204030203" pitchFamily="34" charset="0"/>
              </a:rPr>
              <a:t>You can contact your infection prevention department if you have additional questions at ext. 1460, 1463, or 1466 Monday through Friday 8am to 4:30pm or your house supervisor at </a:t>
            </a:r>
            <a:r>
              <a:rPr lang="en-US" dirty="0" err="1">
                <a:solidFill>
                  <a:srgbClr val="666666"/>
                </a:solidFill>
                <a:latin typeface="lato" panose="020F0502020204030203" pitchFamily="34" charset="0"/>
              </a:rPr>
              <a:t>ext</a:t>
            </a:r>
            <a:r>
              <a:rPr lang="en-US" dirty="0">
                <a:solidFill>
                  <a:srgbClr val="666666"/>
                </a:solidFill>
                <a:latin typeface="lato" panose="020F0502020204030203" pitchFamily="34" charset="0"/>
              </a:rPr>
              <a:t> 1138 after hours. </a:t>
            </a:r>
            <a:endParaRPr lang="en-US" dirty="0"/>
          </a:p>
        </p:txBody>
      </p:sp>
    </p:spTree>
    <p:extLst>
      <p:ext uri="{BB962C8B-B14F-4D97-AF65-F5344CB8AC3E}">
        <p14:creationId xmlns:p14="http://schemas.microsoft.com/office/powerpoint/2010/main" val="218531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0F7F-BDB0-E149-D11F-78EB4AB6050E}"/>
              </a:ext>
            </a:extLst>
          </p:cNvPr>
          <p:cNvSpPr>
            <a:spLocks noGrp="1"/>
          </p:cNvSpPr>
          <p:nvPr>
            <p:ph type="title"/>
          </p:nvPr>
        </p:nvSpPr>
        <p:spPr/>
        <p:txBody>
          <a:bodyPr/>
          <a:lstStyle/>
          <a:p>
            <a:r>
              <a:rPr lang="en-US" b="0" i="0" dirty="0">
                <a:solidFill>
                  <a:srgbClr val="365BE3"/>
                </a:solidFill>
                <a:effectLst/>
                <a:latin typeface="sanchez"/>
              </a:rPr>
              <a:t>Review of Key Terms</a:t>
            </a:r>
            <a:endParaRPr lang="en-US" dirty="0"/>
          </a:p>
        </p:txBody>
      </p:sp>
      <p:sp>
        <p:nvSpPr>
          <p:cNvPr id="3" name="Content Placeholder 2">
            <a:extLst>
              <a:ext uri="{FF2B5EF4-FFF2-40B4-BE49-F238E27FC236}">
                <a16:creationId xmlns:a16="http://schemas.microsoft.com/office/drawing/2014/main" id="{2D8A5A61-47E0-5823-0565-934EE04C8633}"/>
              </a:ext>
            </a:extLst>
          </p:cNvPr>
          <p:cNvSpPr>
            <a:spLocks noGrp="1"/>
          </p:cNvSpPr>
          <p:nvPr>
            <p:ph idx="1"/>
          </p:nvPr>
        </p:nvSpPr>
        <p:spPr/>
        <p:txBody>
          <a:bodyPr>
            <a:normAutofit fontScale="62500" lnSpcReduction="20000"/>
          </a:bodyPr>
          <a:lstStyle/>
          <a:p>
            <a:r>
              <a:rPr lang="en-US" sz="2500" b="1" i="0" u="sng" strike="noStrike" dirty="0">
                <a:solidFill>
                  <a:srgbClr val="666666"/>
                </a:solidFill>
                <a:effectLst/>
              </a:rPr>
              <a:t>CDC: </a:t>
            </a:r>
            <a:r>
              <a:rPr lang="en-US" sz="2500" b="0" i="0" dirty="0">
                <a:solidFill>
                  <a:srgbClr val="666666"/>
                </a:solidFill>
                <a:effectLst/>
              </a:rPr>
              <a:t>Centers for Disease Control and Prevention.</a:t>
            </a:r>
            <a:r>
              <a:rPr lang="en-US" sz="2500" b="1" i="0" dirty="0">
                <a:solidFill>
                  <a:srgbClr val="666666"/>
                </a:solidFill>
                <a:effectLst/>
              </a:rPr>
              <a:t> </a:t>
            </a:r>
            <a:r>
              <a:rPr lang="en-US" sz="2500" b="0" i="0" dirty="0">
                <a:solidFill>
                  <a:srgbClr val="666666"/>
                </a:solidFill>
                <a:effectLst/>
              </a:rPr>
              <a:t>Recognized as the lead federal agency for protecting the health and safety of people at home and abroad, providing credible information to enhance health decisions, and promoting health through strong partnerships.</a:t>
            </a:r>
            <a:endParaRPr lang="en-US" sz="2500" b="0" i="0" dirty="0">
              <a:solidFill>
                <a:srgbClr val="000000"/>
              </a:solidFill>
              <a:effectLst/>
            </a:endParaRPr>
          </a:p>
          <a:p>
            <a:r>
              <a:rPr lang="en-US" sz="2500" b="1" i="0" u="sng" strike="noStrike" dirty="0">
                <a:solidFill>
                  <a:srgbClr val="666666"/>
                </a:solidFill>
                <a:effectLst/>
              </a:rPr>
              <a:t>Centers for Medicare &amp; Medicaid Services (CMS): </a:t>
            </a:r>
            <a:r>
              <a:rPr lang="en-US" sz="2500" b="0" i="0" dirty="0">
                <a:solidFill>
                  <a:srgbClr val="666666"/>
                </a:solidFill>
                <a:effectLst/>
              </a:rPr>
              <a:t>The Centers for Medicare &amp; Medicaid Services (CMS) is an agency within the U.S. Department of Health &amp; Human Services responsible for administration of several key federal health care programs. In addition to Medicare (the federal health insurance program for seniors, people with end stage renal disease, and those with disabilities) and Medicaid (the federal needs-based program), CMS oversees the Children's Health Insurance Program (CHIP), the Health Insurance Portability and Accountability Act (HIPAA) and the Clinical Laboratory Improvement Amendments (CLIA), among other services</a:t>
            </a:r>
            <a:endParaRPr lang="en-US" sz="2500" b="0" i="0" dirty="0">
              <a:solidFill>
                <a:srgbClr val="000000"/>
              </a:solidFill>
              <a:effectLst/>
            </a:endParaRPr>
          </a:p>
          <a:p>
            <a:r>
              <a:rPr lang="en-US" sz="2500" b="1" i="0" u="sng" strike="noStrike" dirty="0">
                <a:solidFill>
                  <a:srgbClr val="666666"/>
                </a:solidFill>
                <a:effectLst/>
              </a:rPr>
              <a:t>health care-associated infections: </a:t>
            </a:r>
            <a:r>
              <a:rPr lang="en-US" sz="2500" b="0" i="0" dirty="0">
                <a:solidFill>
                  <a:srgbClr val="666666"/>
                </a:solidFill>
                <a:effectLst/>
              </a:rPr>
              <a:t>Infections that patients acquire during the course of receiving treatment for other conditions within a health care setting.</a:t>
            </a:r>
            <a:endParaRPr lang="en-US" sz="2500" b="0" i="0" dirty="0">
              <a:solidFill>
                <a:srgbClr val="000000"/>
              </a:solidFill>
              <a:effectLst/>
            </a:endParaRPr>
          </a:p>
          <a:p>
            <a:r>
              <a:rPr lang="en-US" sz="2500" b="0" i="0" u="sng" strike="noStrike" dirty="0">
                <a:solidFill>
                  <a:srgbClr val="666666"/>
                </a:solidFill>
                <a:effectLst/>
              </a:rPr>
              <a:t>​</a:t>
            </a:r>
            <a:r>
              <a:rPr lang="en-US" sz="2500" b="1" i="0" u="sng" strike="noStrike" dirty="0">
                <a:solidFill>
                  <a:srgbClr val="666666"/>
                </a:solidFill>
                <a:effectLst/>
              </a:rPr>
              <a:t>immune system: </a:t>
            </a:r>
            <a:r>
              <a:rPr lang="en-US" sz="2500" b="0" i="0" dirty="0">
                <a:solidFill>
                  <a:srgbClr val="666666"/>
                </a:solidFill>
                <a:effectLst/>
              </a:rPr>
              <a:t>The body's very complex system (made of many organs and cells) that defends the body against infection, disease, and foreign substances.</a:t>
            </a:r>
            <a:endParaRPr lang="en-US" sz="2500" b="0" i="0" dirty="0">
              <a:solidFill>
                <a:srgbClr val="000000"/>
              </a:solidFill>
              <a:effectLst/>
            </a:endParaRPr>
          </a:p>
          <a:p>
            <a:r>
              <a:rPr lang="en-US" sz="2500" b="1" i="0" u="sng" strike="noStrike" dirty="0">
                <a:solidFill>
                  <a:srgbClr val="666666"/>
                </a:solidFill>
                <a:effectLst/>
              </a:rPr>
              <a:t>other potentially infectious materials (OPIM): </a:t>
            </a:r>
            <a:r>
              <a:rPr lang="en-US" sz="2500" b="0" i="0" dirty="0">
                <a:solidFill>
                  <a:srgbClr val="666666"/>
                </a:solidFill>
                <a:effectLst/>
              </a:rPr>
              <a:t>Materials that carry pathogens that cause serious diseases. These materials include human body fluids (e.g., semen, vaginal secretions, cerebrospinal fluid, synovial fluid, any body fluid that is visibly contaminated with blood), unfixed tissue or organs, and HIV/HBV/HCV-containing cell or tissue cultures.</a:t>
            </a:r>
            <a:endParaRPr lang="en-US" sz="2500" b="0" i="0" dirty="0">
              <a:solidFill>
                <a:srgbClr val="000000"/>
              </a:solidFill>
              <a:effectLst/>
            </a:endParaRPr>
          </a:p>
          <a:p>
            <a:r>
              <a:rPr lang="en-US" sz="2500" b="1" u="sng" dirty="0">
                <a:solidFill>
                  <a:srgbClr val="666666"/>
                </a:solidFill>
              </a:rPr>
              <a:t>s</a:t>
            </a:r>
            <a:r>
              <a:rPr lang="en-US" sz="2500" b="1" i="0" u="sng" strike="noStrike" dirty="0">
                <a:solidFill>
                  <a:srgbClr val="666666"/>
                </a:solidFill>
                <a:effectLst/>
              </a:rPr>
              <a:t>harps: </a:t>
            </a:r>
            <a:r>
              <a:rPr lang="en-US" sz="2500" b="0" i="0" dirty="0">
                <a:solidFill>
                  <a:srgbClr val="666666"/>
                </a:solidFill>
                <a:effectLst/>
              </a:rPr>
              <a:t>Any object that can cut, puncture, or go through the skin. For instance, needles, scalpels, broken glass, knives, and blades are all sharps.</a:t>
            </a:r>
            <a:endParaRPr lang="en-US" sz="2500" b="0" i="0" dirty="0">
              <a:solidFill>
                <a:srgbClr val="000000"/>
              </a:solidFill>
              <a:effectLst/>
            </a:endParaRPr>
          </a:p>
          <a:p>
            <a:r>
              <a:rPr lang="en-US" sz="2500" b="1" i="0" u="sng" strike="noStrike" dirty="0">
                <a:solidFill>
                  <a:srgbClr val="666666"/>
                </a:solidFill>
                <a:effectLst/>
              </a:rPr>
              <a:t>transmissible infections: </a:t>
            </a:r>
            <a:r>
              <a:rPr lang="en-US" sz="2500" b="0" i="0" dirty="0">
                <a:solidFill>
                  <a:srgbClr val="666666"/>
                </a:solidFill>
                <a:effectLst/>
              </a:rPr>
              <a:t>Infections caused by pathogens that are easily spread to and from health care workers</a:t>
            </a:r>
            <a:endParaRPr lang="en-US" sz="2500" b="0" i="0" dirty="0">
              <a:solidFill>
                <a:srgbClr val="000000"/>
              </a:solidFill>
              <a:effectLst/>
            </a:endParaRPr>
          </a:p>
          <a:p>
            <a:endParaRPr lang="en-US" dirty="0"/>
          </a:p>
        </p:txBody>
      </p:sp>
    </p:spTree>
    <p:extLst>
      <p:ext uri="{BB962C8B-B14F-4D97-AF65-F5344CB8AC3E}">
        <p14:creationId xmlns:p14="http://schemas.microsoft.com/office/powerpoint/2010/main" val="134927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E17C-54C2-4DDB-2469-8FCD1670452E}"/>
              </a:ext>
            </a:extLst>
          </p:cNvPr>
          <p:cNvSpPr>
            <a:spLocks noGrp="1"/>
          </p:cNvSpPr>
          <p:nvPr>
            <p:ph type="title"/>
          </p:nvPr>
        </p:nvSpPr>
        <p:spPr>
          <a:xfrm>
            <a:off x="417095" y="208547"/>
            <a:ext cx="10936705" cy="705850"/>
          </a:xfrm>
        </p:spPr>
        <p:txBody>
          <a:bodyPr>
            <a:normAutofit/>
          </a:bodyPr>
          <a:lstStyle/>
          <a:p>
            <a:r>
              <a:rPr lang="en-US" sz="3200" b="0" i="0" dirty="0">
                <a:solidFill>
                  <a:srgbClr val="365BE3"/>
                </a:solidFill>
                <a:effectLst/>
                <a:latin typeface="sanchez"/>
              </a:rPr>
              <a:t>Bibliography</a:t>
            </a:r>
            <a:endParaRPr lang="en-US" sz="3200" dirty="0"/>
          </a:p>
        </p:txBody>
      </p:sp>
      <p:sp>
        <p:nvSpPr>
          <p:cNvPr id="3" name="Content Placeholder 2">
            <a:extLst>
              <a:ext uri="{FF2B5EF4-FFF2-40B4-BE49-F238E27FC236}">
                <a16:creationId xmlns:a16="http://schemas.microsoft.com/office/drawing/2014/main" id="{B1C4F01D-4E09-304D-5628-3A2BC0F82967}"/>
              </a:ext>
            </a:extLst>
          </p:cNvPr>
          <p:cNvSpPr>
            <a:spLocks noGrp="1"/>
          </p:cNvSpPr>
          <p:nvPr>
            <p:ph idx="1"/>
          </p:nvPr>
        </p:nvSpPr>
        <p:spPr>
          <a:xfrm>
            <a:off x="417095" y="818146"/>
            <a:ext cx="11421979" cy="5831307"/>
          </a:xfrm>
        </p:spPr>
        <p:txBody>
          <a:bodyPr>
            <a:noAutofit/>
          </a:bodyPr>
          <a:lstStyle/>
          <a:p>
            <a:pPr algn="l">
              <a:spcBef>
                <a:spcPts val="0"/>
              </a:spcBef>
              <a:spcAft>
                <a:spcPts val="0"/>
              </a:spcAft>
            </a:pPr>
            <a:r>
              <a:rPr lang="en-US" sz="1100" b="0" i="0" dirty="0">
                <a:solidFill>
                  <a:srgbClr val="666666"/>
                </a:solidFill>
                <a:effectLst/>
                <a:latin typeface="Arial" panose="020B0604020202020204" pitchFamily="34" charset="0"/>
              </a:rPr>
              <a:t>Centers for Disease Control and Prevention (CDC). </a:t>
            </a:r>
            <a:r>
              <a:rPr lang="en-US" sz="1100" b="0" i="1" dirty="0">
                <a:solidFill>
                  <a:srgbClr val="666666"/>
                </a:solidFill>
                <a:effectLst/>
                <a:latin typeface="Arial" panose="020B0604020202020204" pitchFamily="34" charset="0"/>
              </a:rPr>
              <a:t>Bloodborne infectious diseases: HIV/AIDS, hepatitis B, hepatitis C. </a:t>
            </a:r>
            <a:r>
              <a:rPr lang="en-US" sz="1100" b="0" i="0" dirty="0">
                <a:solidFill>
                  <a:srgbClr val="666666"/>
                </a:solidFill>
                <a:effectLst/>
                <a:latin typeface="Arial" panose="020B0604020202020204" pitchFamily="34" charset="0"/>
              </a:rPr>
              <a:t>Retrieved November 9, 2017, from https://www.cdc.gov/niosh/topics/bbp/default.html</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a:t>
            </a:r>
            <a:r>
              <a:rPr lang="en-US" sz="1100" b="0" i="1" dirty="0">
                <a:solidFill>
                  <a:srgbClr val="666666"/>
                </a:solidFill>
                <a:effectLst/>
                <a:latin typeface="Arial" panose="020B0604020202020204" pitchFamily="34" charset="0"/>
              </a:rPr>
              <a:t>Get tested: National HIV, STD, and hepatitis testing--frequently asked questions</a:t>
            </a:r>
            <a:r>
              <a:rPr lang="en-US" sz="1100" b="0" i="0" dirty="0">
                <a:solidFill>
                  <a:srgbClr val="666666"/>
                </a:solidFill>
                <a:effectLst/>
                <a:latin typeface="Arial" panose="020B0604020202020204" pitchFamily="34" charset="0"/>
              </a:rPr>
              <a:t>. Retrieved November 9, 2017, from https://gettested.cdc.gov/faq-page</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(2020). </a:t>
            </a:r>
            <a:r>
              <a:rPr lang="en-US" sz="1100" b="0" i="1" dirty="0">
                <a:solidFill>
                  <a:srgbClr val="666666"/>
                </a:solidFill>
                <a:effectLst/>
                <a:latin typeface="Arial" panose="020B0604020202020204" pitchFamily="34" charset="0"/>
              </a:rPr>
              <a:t>Hand hygiene in healthcare settings</a:t>
            </a:r>
            <a:r>
              <a:rPr lang="en-US" sz="1100" b="0" i="0" dirty="0">
                <a:solidFill>
                  <a:srgbClr val="666666"/>
                </a:solidFill>
                <a:effectLst/>
                <a:latin typeface="Arial" panose="020B0604020202020204" pitchFamily="34" charset="0"/>
              </a:rPr>
              <a:t>. Retrieved July 17, 2020, from https://www.cdc.gov/handhygiene/providers/index.html</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(2016). Healthcare-associated infections (HAI). Retrieved August 1, 2022, from https://www.cdc.gov/hai/index.html</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(2018). </a:t>
            </a:r>
            <a:r>
              <a:rPr lang="en-US" sz="1100" b="0" i="1" dirty="0">
                <a:solidFill>
                  <a:srgbClr val="666666"/>
                </a:solidFill>
                <a:effectLst/>
                <a:latin typeface="Arial" panose="020B0604020202020204" pitchFamily="34" charset="0"/>
              </a:rPr>
              <a:t>Hepatitis B questions and answers for the public</a:t>
            </a:r>
            <a:r>
              <a:rPr lang="en-US" sz="1100" b="0" i="0" dirty="0">
                <a:solidFill>
                  <a:srgbClr val="666666"/>
                </a:solidFill>
                <a:effectLst/>
                <a:latin typeface="Arial" panose="020B0604020202020204" pitchFamily="34" charset="0"/>
              </a:rPr>
              <a:t>. Retrieved September 6, 2018, from https://www.cdc.gov/hepatitis/hbv/hbvfaq.htm </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(2016). </a:t>
            </a:r>
            <a:r>
              <a:rPr lang="en-US" sz="1100" b="0" i="1" dirty="0">
                <a:solidFill>
                  <a:srgbClr val="666666"/>
                </a:solidFill>
                <a:effectLst/>
                <a:latin typeface="Arial" panose="020B0604020202020204" pitchFamily="34" charset="0"/>
              </a:rPr>
              <a:t>Hepatitis C FAQs for health professionals</a:t>
            </a:r>
            <a:r>
              <a:rPr lang="en-US" sz="1100" b="0" i="0" dirty="0">
                <a:solidFill>
                  <a:srgbClr val="666666"/>
                </a:solidFill>
                <a:effectLst/>
                <a:latin typeface="Arial" panose="020B0604020202020204" pitchFamily="34" charset="0"/>
              </a:rPr>
              <a:t>. Retrieved November 9, 2017, from https://www.cdc.gov/hepatitis/hcv/hcvfaq.htm</a:t>
            </a:r>
            <a:endParaRPr lang="en-US" sz="1100" b="0" i="0" dirty="0">
              <a:solidFill>
                <a:srgbClr val="000000"/>
              </a:solidFill>
              <a:effectLst/>
              <a:latin typeface="Arial" panose="020B0604020202020204" pitchFamily="34" charset="0"/>
            </a:endParaRPr>
          </a:p>
          <a:p>
            <a:pPr algn="l"/>
            <a:r>
              <a:rPr lang="en-US" sz="1100" b="0" i="1" dirty="0">
                <a:solidFill>
                  <a:srgbClr val="666666"/>
                </a:solidFill>
                <a:effectLst/>
                <a:latin typeface="Arial" panose="020B0604020202020204" pitchFamily="34" charset="0"/>
              </a:rPr>
              <a:t>Centers for Disease Control and Prevention. (2020). Hepatitis C information: Q&amp;A regarding updated CDC guidance published July 24, 2020. Retrieved July 19, 2021, from https://www.cdc.gov/hepatitis/hcv/HCPersonnelGuidance.htm</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(2018). </a:t>
            </a:r>
            <a:r>
              <a:rPr lang="en-US" sz="1100" b="0" i="1" dirty="0">
                <a:solidFill>
                  <a:srgbClr val="666666"/>
                </a:solidFill>
                <a:effectLst/>
                <a:latin typeface="Arial" panose="020B0604020202020204" pitchFamily="34" charset="0"/>
              </a:rPr>
              <a:t>Hepatitis C questions and answers for the public</a:t>
            </a:r>
            <a:r>
              <a:rPr lang="en-US" sz="1100" b="0" i="0" dirty="0">
                <a:solidFill>
                  <a:srgbClr val="666666"/>
                </a:solidFill>
                <a:effectLst/>
                <a:latin typeface="Arial" panose="020B0604020202020204" pitchFamily="34" charset="0"/>
              </a:rPr>
              <a:t>. Retrieved September 6, 2018, from https://www.cdc.gov/hepatitis/hcv/cfaq.htm</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HIV and AIDS and the workplace - what you should know: Employees, coworkers, and supervisors. Retrieved July 25, 2020, from https://stacks.cdc.gov/view/cdc/49899</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(2019). HIV and occupational exposure. Retrieved July 19, 2021, from https://www.cdc.gov/hiv/workplace/healthcareworkers.html</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(2019). Infection control in healthcare personnel: Infrastructure and routine practices for occupational infection prevention and control services. Retrieved July 19, 2021, from https://stacks.cdc.gov/view/cdc/82043</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(2019). </a:t>
            </a:r>
            <a:r>
              <a:rPr lang="en-US" sz="1100" b="0" i="1" dirty="0">
                <a:solidFill>
                  <a:srgbClr val="666666"/>
                </a:solidFill>
                <a:effectLst/>
                <a:latin typeface="Arial" panose="020B0604020202020204" pitchFamily="34" charset="0"/>
              </a:rPr>
              <a:t>Isolation precautions: Summary of recommendations. </a:t>
            </a:r>
            <a:r>
              <a:rPr lang="en-US" sz="1100" b="0" i="0" dirty="0">
                <a:solidFill>
                  <a:srgbClr val="666666"/>
                </a:solidFill>
                <a:effectLst/>
                <a:latin typeface="Arial" panose="020B0604020202020204" pitchFamily="34" charset="0"/>
              </a:rPr>
              <a:t>Retrieved August 22, 2019, from https://www.cdc.gov/infectioncontrol/guidelines/isolation/index.html</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(2015). </a:t>
            </a:r>
            <a:r>
              <a:rPr lang="en-US" sz="1100" b="0" i="1" dirty="0">
                <a:solidFill>
                  <a:srgbClr val="666666"/>
                </a:solidFill>
                <a:effectLst/>
                <a:latin typeface="Arial" panose="020B0604020202020204" pitchFamily="34" charset="0"/>
              </a:rPr>
              <a:t>Occupational HIV transmission and prevention among health care workers.</a:t>
            </a:r>
            <a:r>
              <a:rPr lang="en-US" sz="1100" b="0" i="0" dirty="0">
                <a:solidFill>
                  <a:srgbClr val="666666"/>
                </a:solidFill>
                <a:effectLst/>
                <a:latin typeface="Arial" panose="020B0604020202020204" pitchFamily="34" charset="0"/>
              </a:rPr>
              <a:t> Retrieved November 1, 2017, from https://www.cdc.gov/hiv/pdf/workplace/cdc-hiv-healthcareworkers.pdf</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(2008). Surveillance for acute viral hepatitis--United States, 2006. </a:t>
            </a:r>
            <a:r>
              <a:rPr lang="en-US" sz="1100" b="0" i="1" dirty="0">
                <a:solidFill>
                  <a:srgbClr val="666666"/>
                </a:solidFill>
                <a:effectLst/>
                <a:latin typeface="Arial" panose="020B0604020202020204" pitchFamily="34" charset="0"/>
              </a:rPr>
              <a:t>Morbidity and Mortality Weekly Report (MMWR), 57</a:t>
            </a:r>
            <a:r>
              <a:rPr lang="en-US" sz="1100" b="0" i="0" dirty="0">
                <a:solidFill>
                  <a:srgbClr val="666666"/>
                </a:solidFill>
                <a:effectLst/>
                <a:latin typeface="Arial" panose="020B0604020202020204" pitchFamily="34" charset="0"/>
              </a:rPr>
              <a:t>(SS02), 1-24. Retrieved October 20, 2009, from http://www.cdc.gov/mmwr/preview/mmwrhtml/ss5702a1.htm</a:t>
            </a:r>
            <a:endParaRPr lang="en-US" sz="11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01494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E17C-54C2-4DDB-2469-8FCD1670452E}"/>
              </a:ext>
            </a:extLst>
          </p:cNvPr>
          <p:cNvSpPr>
            <a:spLocks noGrp="1"/>
          </p:cNvSpPr>
          <p:nvPr>
            <p:ph type="title"/>
          </p:nvPr>
        </p:nvSpPr>
        <p:spPr>
          <a:xfrm>
            <a:off x="417095" y="336885"/>
            <a:ext cx="10936705" cy="978566"/>
          </a:xfrm>
        </p:spPr>
        <p:txBody>
          <a:bodyPr>
            <a:normAutofit/>
          </a:bodyPr>
          <a:lstStyle/>
          <a:p>
            <a:r>
              <a:rPr lang="en-US" sz="3200" b="0" i="0" dirty="0">
                <a:solidFill>
                  <a:srgbClr val="365BE3"/>
                </a:solidFill>
                <a:effectLst/>
                <a:latin typeface="sanchez"/>
              </a:rPr>
              <a:t>Bibliography</a:t>
            </a:r>
            <a:endParaRPr lang="en-US" sz="3200" dirty="0"/>
          </a:p>
        </p:txBody>
      </p:sp>
      <p:sp>
        <p:nvSpPr>
          <p:cNvPr id="3" name="Content Placeholder 2">
            <a:extLst>
              <a:ext uri="{FF2B5EF4-FFF2-40B4-BE49-F238E27FC236}">
                <a16:creationId xmlns:a16="http://schemas.microsoft.com/office/drawing/2014/main" id="{B1C4F01D-4E09-304D-5628-3A2BC0F82967}"/>
              </a:ext>
            </a:extLst>
          </p:cNvPr>
          <p:cNvSpPr>
            <a:spLocks noGrp="1"/>
          </p:cNvSpPr>
          <p:nvPr>
            <p:ph idx="1"/>
          </p:nvPr>
        </p:nvSpPr>
        <p:spPr>
          <a:xfrm>
            <a:off x="417095" y="1090862"/>
            <a:ext cx="11421979" cy="5558591"/>
          </a:xfrm>
        </p:spPr>
        <p:txBody>
          <a:bodyPr>
            <a:noAutofit/>
          </a:bodyPr>
          <a:lstStyle/>
          <a:p>
            <a:pPr algn="l"/>
            <a:r>
              <a:rPr lang="en-US" sz="1100" b="0" i="0" dirty="0">
                <a:solidFill>
                  <a:srgbClr val="666666"/>
                </a:solidFill>
                <a:effectLst/>
                <a:latin typeface="Arial" panose="020B0604020202020204" pitchFamily="34" charset="0"/>
              </a:rPr>
              <a:t>Centers for Disease Control and Prevention. (2001). Updated U.S. public health service guidelines for the management of occupational exposures to HBV, HCV, and HIV and recommendations for postexposure prophylaxis. </a:t>
            </a:r>
            <a:r>
              <a:rPr lang="en-US" sz="1100" b="0" i="1" dirty="0">
                <a:solidFill>
                  <a:srgbClr val="666666"/>
                </a:solidFill>
                <a:effectLst/>
                <a:latin typeface="Arial" panose="020B0604020202020204" pitchFamily="34" charset="0"/>
              </a:rPr>
              <a:t>Morbidity and Mortality Weekly Report (MMWR), 50</a:t>
            </a:r>
            <a:r>
              <a:rPr lang="en-US" sz="1100" b="0" i="0" dirty="0">
                <a:solidFill>
                  <a:srgbClr val="666666"/>
                </a:solidFill>
                <a:effectLst/>
                <a:latin typeface="Arial" panose="020B0604020202020204" pitchFamily="34" charset="0"/>
              </a:rPr>
              <a:t>(RR11), 1-42. Retrieved November 13, 2008, from http://www.cdc.gov/mmwr/preview/mmwrhtml/rr5011a1.htm</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(2005). Updated U.S. </a:t>
            </a:r>
            <a:br>
              <a:rPr lang="en-US" sz="1100" b="0" i="0" dirty="0">
                <a:solidFill>
                  <a:srgbClr val="666666"/>
                </a:solidFill>
                <a:effectLst/>
                <a:latin typeface="Arial" panose="020B0604020202020204" pitchFamily="34" charset="0"/>
              </a:rPr>
            </a:br>
            <a:r>
              <a:rPr lang="en-US" sz="1100" b="0" i="0" dirty="0">
                <a:solidFill>
                  <a:srgbClr val="666666"/>
                </a:solidFill>
                <a:effectLst/>
                <a:latin typeface="Arial" panose="020B0604020202020204" pitchFamily="34" charset="0"/>
              </a:rPr>
              <a:t>public health service guidelines for the management of occupational exposures to HIV and recommendations for postexposure prophylaxis. </a:t>
            </a:r>
            <a:r>
              <a:rPr lang="en-US" sz="1100" b="0" i="1" dirty="0">
                <a:solidFill>
                  <a:srgbClr val="666666"/>
                </a:solidFill>
                <a:effectLst/>
                <a:latin typeface="Arial" panose="020B0604020202020204" pitchFamily="34" charset="0"/>
              </a:rPr>
              <a:t>Morbidity and Mortality Weekly Report (MMWR), 54</a:t>
            </a:r>
            <a:r>
              <a:rPr lang="en-US" sz="1100" b="0" i="0" dirty="0">
                <a:solidFill>
                  <a:srgbClr val="666666"/>
                </a:solidFill>
                <a:effectLst/>
                <a:latin typeface="Arial" panose="020B0604020202020204" pitchFamily="34" charset="0"/>
              </a:rPr>
              <a:t>(RR09), 1-17. Retrieved November 13, 2008, from http://www.cdc.gov/mmwr/preview/mmwrhtml/rr5409a1.htm</a:t>
            </a:r>
            <a:endParaRPr lang="en-US" sz="1100" b="0" i="0" dirty="0">
              <a:solidFill>
                <a:srgbClr val="000000"/>
              </a:solidFill>
              <a:effectLst/>
              <a:latin typeface="Arial" panose="020B0604020202020204" pitchFamily="34" charset="0"/>
            </a:endParaRPr>
          </a:p>
          <a:p>
            <a:pPr algn="l"/>
            <a:r>
              <a:rPr lang="en-US" sz="1100" b="0" i="1" dirty="0">
                <a:solidFill>
                  <a:srgbClr val="666666"/>
                </a:solidFill>
                <a:effectLst/>
                <a:latin typeface="Arial" panose="020B0604020202020204" pitchFamily="34" charset="0"/>
              </a:rPr>
              <a:t>Centers for Disease Control and Prevention (CDC). (2019). Viral hepatitis surveillance report 2019. Retrieved July 19, 2021, from https://www.cdc.gov/hepatitis/statistics/2019surveillance/HepC.htm</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(2016). </a:t>
            </a:r>
            <a:r>
              <a:rPr lang="en-US" sz="1100" b="0" i="1" dirty="0">
                <a:solidFill>
                  <a:srgbClr val="666666"/>
                </a:solidFill>
                <a:effectLst/>
                <a:latin typeface="Arial" panose="020B0604020202020204" pitchFamily="34" charset="0"/>
              </a:rPr>
              <a:t>Viral hepatitis - Hepatitis C information</a:t>
            </a:r>
            <a:r>
              <a:rPr lang="en-US" sz="1100" b="0" i="0" dirty="0">
                <a:solidFill>
                  <a:srgbClr val="666666"/>
                </a:solidFill>
                <a:effectLst/>
                <a:latin typeface="Arial" panose="020B0604020202020204" pitchFamily="34" charset="0"/>
              </a:rPr>
              <a:t>. Retrieved October 2016, from http://www.cdc.gov/hepatitis/hcv/cfaq.htm#cFAQ22</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Disease Control and Prevention (CDC). (2016). </a:t>
            </a:r>
            <a:r>
              <a:rPr lang="en-US" sz="1100" b="0" i="1" dirty="0">
                <a:solidFill>
                  <a:srgbClr val="666666"/>
                </a:solidFill>
                <a:effectLst/>
                <a:latin typeface="Arial" panose="020B0604020202020204" pitchFamily="34" charset="0"/>
              </a:rPr>
              <a:t>Viral hepatitis statistics &amp; surveillance</a:t>
            </a:r>
            <a:r>
              <a:rPr lang="en-US" sz="1100" b="0" i="0" dirty="0">
                <a:solidFill>
                  <a:srgbClr val="666666"/>
                </a:solidFill>
                <a:effectLst/>
                <a:latin typeface="Arial" panose="020B0604020202020204" pitchFamily="34" charset="0"/>
              </a:rPr>
              <a:t>. Retrieved September 6, 2018, from http://www.cdc.gov/hepatitis/Statistics/2011Surveillance/Commentary.htm</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Centers for Medicare and Medicaid Services, Department of Health and Human Services. (2020). </a:t>
            </a:r>
            <a:r>
              <a:rPr lang="en-US" sz="1100" b="0" i="1" dirty="0">
                <a:solidFill>
                  <a:srgbClr val="666666"/>
                </a:solidFill>
                <a:effectLst/>
                <a:latin typeface="Arial" panose="020B0604020202020204" pitchFamily="34" charset="0"/>
              </a:rPr>
              <a:t>State operations manual, Appendix A, Survey protocol, regulations and interpretive guidelines for hospitals.</a:t>
            </a:r>
            <a:r>
              <a:rPr lang="en-US" sz="1100" b="0" i="0" dirty="0">
                <a:solidFill>
                  <a:srgbClr val="666666"/>
                </a:solidFill>
                <a:effectLst/>
                <a:latin typeface="Arial" panose="020B0604020202020204" pitchFamily="34" charset="0"/>
              </a:rPr>
              <a:t> (Rev. 200, 02-21-20) Retrieved July 19, 2020, from https://www.cms.gov/Regulations-and Guidance/Guidance/Manuals/Downloads/som107ap_a_hospitals.pdf </a:t>
            </a:r>
          </a:p>
          <a:p>
            <a:pPr algn="l"/>
            <a:r>
              <a:rPr lang="en-US" sz="1100" b="0" i="0" dirty="0">
                <a:solidFill>
                  <a:srgbClr val="666666"/>
                </a:solidFill>
                <a:effectLst/>
                <a:latin typeface="Arial" panose="020B0604020202020204" pitchFamily="34" charset="0"/>
              </a:rPr>
              <a:t>Mayo Clinic. (n.d.). </a:t>
            </a:r>
            <a:r>
              <a:rPr lang="en-US" sz="1100" b="0" i="1" dirty="0">
                <a:solidFill>
                  <a:srgbClr val="666666"/>
                </a:solidFill>
                <a:effectLst/>
                <a:latin typeface="Arial" panose="020B0604020202020204" pitchFamily="34" charset="0"/>
              </a:rPr>
              <a:t>Hepatitis B</a:t>
            </a:r>
            <a:r>
              <a:rPr lang="en-US" sz="1100" b="0" i="0" dirty="0">
                <a:solidFill>
                  <a:srgbClr val="666666"/>
                </a:solidFill>
                <a:effectLst/>
                <a:latin typeface="Arial" panose="020B0604020202020204" pitchFamily="34" charset="0"/>
              </a:rPr>
              <a:t>. Retrieved August 22, 2019, from https://www.mayoclinic.org/diseases-conditions/hepatitis-b/symptoms-causes/syc-20366802</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Occupational Safety and Health Administration (OSHA). (n.d.). </a:t>
            </a:r>
            <a:r>
              <a:rPr lang="en-US" sz="1100" b="0" i="1" dirty="0">
                <a:solidFill>
                  <a:srgbClr val="666666"/>
                </a:solidFill>
                <a:effectLst/>
                <a:latin typeface="Arial" panose="020B0604020202020204" pitchFamily="34" charset="0"/>
              </a:rPr>
              <a:t>Bloodborne pathogens </a:t>
            </a:r>
            <a:r>
              <a:rPr lang="en-US" sz="1100" b="0" i="0" dirty="0">
                <a:solidFill>
                  <a:srgbClr val="666666"/>
                </a:solidFill>
                <a:effectLst/>
                <a:latin typeface="Arial" panose="020B0604020202020204" pitchFamily="34" charset="0"/>
              </a:rPr>
              <a:t>(Standard 29 CFR 1910.1030). Retrieved September 28, 2005, from http://www.osha.gov/pls/oshaweb/owadisp.show_document?p_table=STANDARDS&amp;p_id=10051</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Occupational Safety and Health Administration (OSHA). (n.d.). </a:t>
            </a:r>
            <a:r>
              <a:rPr lang="en-US" sz="1100" b="0" i="1" dirty="0">
                <a:solidFill>
                  <a:srgbClr val="666666"/>
                </a:solidFill>
                <a:effectLst/>
                <a:latin typeface="Arial" panose="020B0604020202020204" pitchFamily="34" charset="0"/>
              </a:rPr>
              <a:t>Recording criteria for needlestick and sharps injuries</a:t>
            </a:r>
            <a:r>
              <a:rPr lang="en-US" sz="1100" b="0" i="0" dirty="0">
                <a:solidFill>
                  <a:srgbClr val="666666"/>
                </a:solidFill>
                <a:effectLst/>
                <a:latin typeface="Arial" panose="020B0604020202020204" pitchFamily="34" charset="0"/>
              </a:rPr>
              <a:t> (Standard 29 CFR 1904.8). Retrieved September 28, 2005, from http://www.osha.gov/pls/oshaweb/owadisp.show_document?p_table=STANDARDS&amp;p_id=9639</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The Joint Commission. (2023). 2023 </a:t>
            </a:r>
            <a:r>
              <a:rPr lang="en-US" sz="1100" b="0" i="1" dirty="0">
                <a:solidFill>
                  <a:srgbClr val="666666"/>
                </a:solidFill>
                <a:effectLst/>
                <a:latin typeface="Arial" panose="020B0604020202020204" pitchFamily="34" charset="0"/>
              </a:rPr>
              <a:t>hospital accreditation standards.</a:t>
            </a:r>
            <a:r>
              <a:rPr lang="en-US" sz="1100" b="0" i="0" dirty="0">
                <a:solidFill>
                  <a:srgbClr val="666666"/>
                </a:solidFill>
                <a:effectLst/>
                <a:latin typeface="Arial" panose="020B0604020202020204" pitchFamily="34" charset="0"/>
              </a:rPr>
              <a:t> Oakbrook Terrace, IL.</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World Health Organization. (2020). </a:t>
            </a:r>
            <a:r>
              <a:rPr lang="en-US" sz="1100" b="0" i="1" dirty="0">
                <a:solidFill>
                  <a:srgbClr val="666666"/>
                </a:solidFill>
                <a:effectLst/>
                <a:latin typeface="Arial" panose="020B0604020202020204" pitchFamily="34" charset="0"/>
              </a:rPr>
              <a:t>Fact sheets: Hepatitis B</a:t>
            </a:r>
            <a:r>
              <a:rPr lang="en-US" sz="1100" b="0" i="0" dirty="0">
                <a:solidFill>
                  <a:srgbClr val="666666"/>
                </a:solidFill>
                <a:effectLst/>
                <a:latin typeface="Arial" panose="020B0604020202020204" pitchFamily="34" charset="0"/>
              </a:rPr>
              <a:t>. Retrieved August 1, 2020, from https://www.who.int/news-room/fact-sheets/detail/hepatitis-b</a:t>
            </a:r>
            <a:endParaRPr lang="en-US" sz="1100" b="0" i="0" dirty="0">
              <a:solidFill>
                <a:srgbClr val="000000"/>
              </a:solidFill>
              <a:effectLst/>
              <a:latin typeface="Arial" panose="020B0604020202020204" pitchFamily="34" charset="0"/>
            </a:endParaRPr>
          </a:p>
          <a:p>
            <a:pPr algn="l"/>
            <a:r>
              <a:rPr lang="en-US" sz="1100" b="0" i="0" dirty="0">
                <a:solidFill>
                  <a:srgbClr val="666666"/>
                </a:solidFill>
                <a:effectLst/>
                <a:latin typeface="Arial" panose="020B0604020202020204" pitchFamily="34" charset="0"/>
              </a:rPr>
              <a:t>World Health Organization. (2020). </a:t>
            </a:r>
            <a:r>
              <a:rPr lang="en-US" sz="1100" b="0" i="1" dirty="0">
                <a:solidFill>
                  <a:srgbClr val="666666"/>
                </a:solidFill>
                <a:effectLst/>
                <a:latin typeface="Arial" panose="020B0604020202020204" pitchFamily="34" charset="0"/>
              </a:rPr>
              <a:t>Fact sheets: Hepatitis C</a:t>
            </a:r>
            <a:r>
              <a:rPr lang="en-US" sz="1100" b="0" i="0" dirty="0">
                <a:solidFill>
                  <a:srgbClr val="666666"/>
                </a:solidFill>
                <a:effectLst/>
                <a:latin typeface="Arial" panose="020B0604020202020204" pitchFamily="34" charset="0"/>
              </a:rPr>
              <a:t>. Retrieved August 1, 2020, from https://www.who.int/news-room/fact-sheets/detail/hepatitis-c</a:t>
            </a:r>
            <a:endParaRPr lang="en-US"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77932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3439-5BB1-B59C-3228-4301AB867742}"/>
              </a:ext>
            </a:extLst>
          </p:cNvPr>
          <p:cNvSpPr>
            <a:spLocks noGrp="1"/>
          </p:cNvSpPr>
          <p:nvPr>
            <p:ph type="title"/>
          </p:nvPr>
        </p:nvSpPr>
        <p:spPr/>
        <p:txBody>
          <a:bodyPr/>
          <a:lstStyle/>
          <a:p>
            <a:r>
              <a:rPr lang="en-US" dirty="0"/>
              <a:t>Continue to Test</a:t>
            </a:r>
          </a:p>
        </p:txBody>
      </p:sp>
      <p:sp>
        <p:nvSpPr>
          <p:cNvPr id="3" name="Text Placeholder 2">
            <a:extLst>
              <a:ext uri="{FF2B5EF4-FFF2-40B4-BE49-F238E27FC236}">
                <a16:creationId xmlns:a16="http://schemas.microsoft.com/office/drawing/2014/main" id="{A02E791F-BF81-8551-9CEB-A636E909A294}"/>
              </a:ext>
            </a:extLst>
          </p:cNvPr>
          <p:cNvSpPr>
            <a:spLocks noGrp="1"/>
          </p:cNvSpPr>
          <p:nvPr>
            <p:ph type="body" idx="1"/>
          </p:nvPr>
        </p:nvSpPr>
        <p:spPr/>
        <p:txBody>
          <a:bodyPr/>
          <a:lstStyle/>
          <a:p>
            <a:r>
              <a:rPr lang="en-US" dirty="0"/>
              <a:t>Link</a:t>
            </a:r>
          </a:p>
        </p:txBody>
      </p:sp>
      <p:sp>
        <p:nvSpPr>
          <p:cNvPr id="4" name="Content Placeholder 3">
            <a:extLst>
              <a:ext uri="{FF2B5EF4-FFF2-40B4-BE49-F238E27FC236}">
                <a16:creationId xmlns:a16="http://schemas.microsoft.com/office/drawing/2014/main" id="{DECE575F-08E7-1993-3476-AF70DD133CD7}"/>
              </a:ext>
            </a:extLst>
          </p:cNvPr>
          <p:cNvSpPr>
            <a:spLocks noGrp="1"/>
          </p:cNvSpPr>
          <p:nvPr>
            <p:ph sz="half" idx="2"/>
          </p:nvPr>
        </p:nvSpPr>
        <p:spPr/>
        <p:txBody>
          <a:bodyPr/>
          <a:lstStyle/>
          <a:p>
            <a:pPr marL="0" indent="0">
              <a:buNone/>
            </a:pPr>
            <a:r>
              <a:rPr lang="en-US" dirty="0">
                <a:hlinkClick r:id="rId2"/>
              </a:rPr>
              <a:t>https://forms.office.com/r/NNMqkAgTJZ</a:t>
            </a:r>
            <a:endParaRPr lang="en-US" dirty="0"/>
          </a:p>
          <a:p>
            <a:pPr marL="0" indent="0">
              <a:buNone/>
            </a:pPr>
            <a:endParaRPr lang="en-US" dirty="0"/>
          </a:p>
        </p:txBody>
      </p:sp>
      <p:pic>
        <p:nvPicPr>
          <p:cNvPr id="8" name="Picture 7" descr="A qr code on a blue background&#10;&#10;Description automatically generated">
            <a:extLst>
              <a:ext uri="{FF2B5EF4-FFF2-40B4-BE49-F238E27FC236}">
                <a16:creationId xmlns:a16="http://schemas.microsoft.com/office/drawing/2014/main" id="{1A5B307F-CA87-EFDB-ABA8-63294DC70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309" y="1081548"/>
            <a:ext cx="4694903" cy="4694903"/>
          </a:xfrm>
          <a:prstGeom prst="rect">
            <a:avLst/>
          </a:prstGeom>
        </p:spPr>
      </p:pic>
    </p:spTree>
    <p:extLst>
      <p:ext uri="{BB962C8B-B14F-4D97-AF65-F5344CB8AC3E}">
        <p14:creationId xmlns:p14="http://schemas.microsoft.com/office/powerpoint/2010/main" val="218196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C7A24-6FC4-7083-9D26-354E6AFC7AB1}"/>
              </a:ext>
            </a:extLst>
          </p:cNvPr>
          <p:cNvSpPr>
            <a:spLocks noGrp="1"/>
          </p:cNvSpPr>
          <p:nvPr>
            <p:ph type="title"/>
          </p:nvPr>
        </p:nvSpPr>
        <p:spPr>
          <a:xfrm>
            <a:off x="572493" y="238539"/>
            <a:ext cx="11047013" cy="1434415"/>
          </a:xfrm>
        </p:spPr>
        <p:txBody>
          <a:bodyPr anchor="b">
            <a:normAutofit/>
          </a:bodyPr>
          <a:lstStyle/>
          <a:p>
            <a:r>
              <a:rPr lang="en-US" sz="4600" b="0" i="0">
                <a:effectLst/>
                <a:latin typeface="sanchez"/>
              </a:rPr>
              <a:t>Pathogens Found in Blood and OPIM and Diseases of Major Concern</a:t>
            </a:r>
            <a:endParaRPr lang="en-US" sz="46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6C0A5C-48C0-85C2-3364-2EC0FF2AFC5F}"/>
              </a:ext>
            </a:extLst>
          </p:cNvPr>
          <p:cNvPicPr>
            <a:picLocks noChangeAspect="1"/>
          </p:cNvPicPr>
          <p:nvPr/>
        </p:nvPicPr>
        <p:blipFill rotWithShape="1">
          <a:blip r:embed="rId2"/>
          <a:srcRect r="1" b="2875"/>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3397DA4-62B6-9061-415D-4FC09E1EEC53}"/>
              </a:ext>
            </a:extLst>
          </p:cNvPr>
          <p:cNvSpPr>
            <a:spLocks noGrp="1"/>
          </p:cNvSpPr>
          <p:nvPr>
            <p:ph idx="1"/>
          </p:nvPr>
        </p:nvSpPr>
        <p:spPr>
          <a:xfrm>
            <a:off x="4905955" y="2071316"/>
            <a:ext cx="6713552" cy="4114800"/>
          </a:xfrm>
        </p:spPr>
        <p:txBody>
          <a:bodyPr anchor="t">
            <a:normAutofit/>
          </a:bodyPr>
          <a:lstStyle/>
          <a:p>
            <a:pPr marL="0" indent="0">
              <a:buNone/>
            </a:pPr>
            <a:r>
              <a:rPr lang="en-US" sz="2000" b="0" i="0">
                <a:effectLst/>
                <a:latin typeface="lato" panose="020F0502020204030203" pitchFamily="34" charset="0"/>
              </a:rPr>
              <a:t>Contact with blood or body fluids may subject health care workers to viruses. Diseases caused by the following three pathogens are of major concern to health workers:</a:t>
            </a:r>
            <a:endParaRPr lang="en-US" sz="2000" b="0" i="0">
              <a:effectLst/>
              <a:latin typeface="Arial" panose="020B0604020202020204" pitchFamily="34" charset="0"/>
            </a:endParaRPr>
          </a:p>
          <a:p>
            <a:pPr lvl="1"/>
            <a:r>
              <a:rPr lang="en-US" sz="2000" b="0" i="0">
                <a:effectLst/>
                <a:latin typeface="lato" panose="020F0502020204030203" pitchFamily="34" charset="0"/>
              </a:rPr>
              <a:t>Human immunodeficiency virus (HIV)</a:t>
            </a:r>
          </a:p>
          <a:p>
            <a:pPr lvl="1"/>
            <a:r>
              <a:rPr lang="en-US" sz="2000" b="0" i="0">
                <a:effectLst/>
                <a:latin typeface="lato" panose="020F0502020204030203" pitchFamily="34" charset="0"/>
              </a:rPr>
              <a:t>Hepatitis B virus (HBV)</a:t>
            </a:r>
          </a:p>
          <a:p>
            <a:pPr lvl="1"/>
            <a:r>
              <a:rPr lang="en-US" sz="2000" b="0" i="0">
                <a:effectLst/>
                <a:latin typeface="lato" panose="020F0502020204030203" pitchFamily="34" charset="0"/>
              </a:rPr>
              <a:t>Hepatitis C virus (HCV)</a:t>
            </a:r>
          </a:p>
          <a:p>
            <a:pPr marL="0" indent="0">
              <a:buNone/>
            </a:pPr>
            <a:endParaRPr lang="en-US" sz="2000" b="0" i="0">
              <a:effectLst/>
              <a:latin typeface="lato" panose="020F0502020204030203" pitchFamily="34" charset="0"/>
            </a:endParaRPr>
          </a:p>
          <a:p>
            <a:pPr marL="0" indent="0">
              <a:buNone/>
            </a:pPr>
            <a:r>
              <a:rPr lang="en-US" sz="2000" b="0" i="0">
                <a:effectLst/>
                <a:latin typeface="lato" panose="020F0502020204030203" pitchFamily="34" charset="0"/>
              </a:rPr>
              <a:t>There are three diseases caused by these viruses:</a:t>
            </a:r>
            <a:endParaRPr lang="en-US" sz="2000" b="0" i="0">
              <a:effectLst/>
              <a:latin typeface="Arial" panose="020B0604020202020204" pitchFamily="34" charset="0"/>
            </a:endParaRPr>
          </a:p>
          <a:p>
            <a:pPr lvl="1"/>
            <a:r>
              <a:rPr lang="en-US" sz="2000" b="0" i="0">
                <a:effectLst/>
                <a:latin typeface="lato" panose="020F0502020204030203" pitchFamily="34" charset="0"/>
              </a:rPr>
              <a:t>Acquired immunodeficiency syndrome (AIDS)</a:t>
            </a:r>
          </a:p>
          <a:p>
            <a:pPr lvl="1"/>
            <a:r>
              <a:rPr lang="en-US" sz="2000" b="0" i="0">
                <a:effectLst/>
                <a:latin typeface="lato" panose="020F0502020204030203" pitchFamily="34" charset="0"/>
              </a:rPr>
              <a:t>Hepatitis B</a:t>
            </a:r>
          </a:p>
          <a:p>
            <a:pPr lvl="1"/>
            <a:r>
              <a:rPr lang="en-US" sz="2000" b="0" i="0">
                <a:effectLst/>
                <a:latin typeface="lato" panose="020F0502020204030203" pitchFamily="34" charset="0"/>
              </a:rPr>
              <a:t>Hepatitis C</a:t>
            </a:r>
          </a:p>
          <a:p>
            <a:pPr marL="0" indent="0">
              <a:buNone/>
            </a:pPr>
            <a:endParaRPr lang="en-US" sz="2000"/>
          </a:p>
        </p:txBody>
      </p:sp>
    </p:spTree>
    <p:extLst>
      <p:ext uri="{BB962C8B-B14F-4D97-AF65-F5344CB8AC3E}">
        <p14:creationId xmlns:p14="http://schemas.microsoft.com/office/powerpoint/2010/main" val="211911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F1B8A-9B81-E916-6C51-B1C5DB0D9C0F}"/>
              </a:ext>
            </a:extLst>
          </p:cNvPr>
          <p:cNvSpPr>
            <a:spLocks noGrp="1"/>
          </p:cNvSpPr>
          <p:nvPr>
            <p:ph type="title"/>
          </p:nvPr>
        </p:nvSpPr>
        <p:spPr>
          <a:xfrm>
            <a:off x="572493" y="238539"/>
            <a:ext cx="11047013" cy="1434415"/>
          </a:xfrm>
        </p:spPr>
        <p:txBody>
          <a:bodyPr anchor="b">
            <a:normAutofit/>
          </a:bodyPr>
          <a:lstStyle/>
          <a:p>
            <a:r>
              <a:rPr lang="en-US" sz="5400" b="0" i="0">
                <a:effectLst/>
                <a:latin typeface="sanchez"/>
              </a:rPr>
              <a:t>Hepatitis A</a:t>
            </a:r>
            <a:endParaRPr lang="en-US"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77E987-058C-29CC-D44D-ADCEDD68F37E}"/>
              </a:ext>
            </a:extLst>
          </p:cNvPr>
          <p:cNvPicPr>
            <a:picLocks noChangeAspect="1"/>
          </p:cNvPicPr>
          <p:nvPr/>
        </p:nvPicPr>
        <p:blipFill rotWithShape="1">
          <a:blip r:embed="rId2"/>
          <a:srcRect r="1" b="54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8B9753E2-7C5E-D941-811B-D167E890489C}"/>
              </a:ext>
            </a:extLst>
          </p:cNvPr>
          <p:cNvSpPr>
            <a:spLocks noGrp="1"/>
          </p:cNvSpPr>
          <p:nvPr>
            <p:ph idx="1"/>
          </p:nvPr>
        </p:nvSpPr>
        <p:spPr>
          <a:xfrm>
            <a:off x="4905955" y="2071316"/>
            <a:ext cx="6713552" cy="4114800"/>
          </a:xfrm>
        </p:spPr>
        <p:txBody>
          <a:bodyPr anchor="t">
            <a:normAutofit/>
          </a:bodyPr>
          <a:lstStyle/>
          <a:p>
            <a:r>
              <a:rPr lang="en-US" sz="2200" b="0" i="0">
                <a:effectLst/>
                <a:latin typeface="lato" panose="020F0502020204030203" pitchFamily="34" charset="0"/>
              </a:rPr>
              <a:t>Hepatitis A has not been included as a disease of primary concern for health care workers because it is not spread in the same manner as hepatitis B and hepatitis C. Hepatitis A is caused by the hepatitis A virus (HAV) and spread by the fecal-oral route, such as through fecal contamination of food or water. Hepatitis A is not a bloodborne disease.</a:t>
            </a:r>
            <a:endParaRPr lang="en-US" sz="2200"/>
          </a:p>
        </p:txBody>
      </p:sp>
    </p:spTree>
    <p:extLst>
      <p:ext uri="{BB962C8B-B14F-4D97-AF65-F5344CB8AC3E}">
        <p14:creationId xmlns:p14="http://schemas.microsoft.com/office/powerpoint/2010/main" val="321622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B8FD7B-25B8-BE42-9E5F-FEE19C10E182}"/>
              </a:ext>
            </a:extLst>
          </p:cNvPr>
          <p:cNvSpPr>
            <a:spLocks noGrp="1"/>
          </p:cNvSpPr>
          <p:nvPr>
            <p:ph type="title"/>
          </p:nvPr>
        </p:nvSpPr>
        <p:spPr>
          <a:xfrm>
            <a:off x="1115568" y="548640"/>
            <a:ext cx="10168128" cy="1179576"/>
          </a:xfrm>
        </p:spPr>
        <p:txBody>
          <a:bodyPr>
            <a:normAutofit/>
          </a:bodyPr>
          <a:lstStyle/>
          <a:p>
            <a:r>
              <a:rPr lang="en-US" sz="4000" b="0" i="0">
                <a:effectLst/>
                <a:latin typeface="sanchez"/>
              </a:rPr>
              <a:t>Description and Testing of HIV and AIDS</a:t>
            </a:r>
            <a:endParaRPr lang="en-US" sz="4000"/>
          </a:p>
        </p:txBody>
      </p:sp>
      <p:sp>
        <p:nvSpPr>
          <p:cNvPr id="23" name="Rectangle 2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5605F85-5D4C-8A43-59B1-A857E5A7F3C3}"/>
              </a:ext>
            </a:extLst>
          </p:cNvPr>
          <p:cNvPicPr>
            <a:picLocks noChangeAspect="1"/>
          </p:cNvPicPr>
          <p:nvPr/>
        </p:nvPicPr>
        <p:blipFill rotWithShape="1">
          <a:blip r:embed="rId2"/>
          <a:srcRect t="2091" r="-1" b="2089"/>
          <a:stretch/>
        </p:blipFill>
        <p:spPr>
          <a:xfrm>
            <a:off x="908305" y="2478024"/>
            <a:ext cx="2683982" cy="3694176"/>
          </a:xfrm>
          <a:prstGeom prst="rect">
            <a:avLst/>
          </a:prstGeom>
        </p:spPr>
      </p:pic>
      <p:sp>
        <p:nvSpPr>
          <p:cNvPr id="3" name="Content Placeholder 2">
            <a:extLst>
              <a:ext uri="{FF2B5EF4-FFF2-40B4-BE49-F238E27FC236}">
                <a16:creationId xmlns:a16="http://schemas.microsoft.com/office/drawing/2014/main" id="{2049F5DA-B9E6-1BE3-875F-D59689848F56}"/>
              </a:ext>
            </a:extLst>
          </p:cNvPr>
          <p:cNvSpPr>
            <a:spLocks noGrp="1"/>
          </p:cNvSpPr>
          <p:nvPr>
            <p:ph idx="1"/>
          </p:nvPr>
        </p:nvSpPr>
        <p:spPr>
          <a:xfrm>
            <a:off x="4068147" y="2478024"/>
            <a:ext cx="7215549" cy="3694176"/>
          </a:xfrm>
        </p:spPr>
        <p:txBody>
          <a:bodyPr anchor="ctr">
            <a:normAutofit/>
          </a:bodyPr>
          <a:lstStyle/>
          <a:p>
            <a:r>
              <a:rPr lang="en-US" sz="1400" b="0" i="0" dirty="0">
                <a:effectLst/>
                <a:latin typeface="lato" panose="020F0502020204030203" pitchFamily="34" charset="0"/>
              </a:rPr>
              <a:t>HIV attacks the immune system. It is spread through sexual contact or contact with blood or OPIM. HIV attacks white blood cells. Over time, the infected person's body has fewer white blood cells, and the lack of white blood cells decreases immune response to other disease-causing pathogens. It takes years for this loss of white blood cells to occur. During this time, an infected person may not even know he or she is infected, but he or she can spread the pathogen to others. In most cases, being HIV positive leads to AIDS.</a:t>
            </a:r>
            <a:endParaRPr lang="en-US" sz="1400" b="0" i="0" dirty="0">
              <a:effectLst/>
              <a:latin typeface="Arial" panose="020B0604020202020204" pitchFamily="34" charset="0"/>
            </a:endParaRPr>
          </a:p>
          <a:p>
            <a:pPr marL="0" indent="0">
              <a:buNone/>
            </a:pPr>
            <a:endParaRPr lang="en-US" sz="1400" b="0" i="0" dirty="0">
              <a:effectLst/>
              <a:latin typeface="Arial" panose="020B0604020202020204" pitchFamily="34" charset="0"/>
            </a:endParaRPr>
          </a:p>
          <a:p>
            <a:r>
              <a:rPr lang="en-US" sz="1400" b="0" i="0" dirty="0">
                <a:effectLst/>
                <a:latin typeface="lato" panose="020F0502020204030203" pitchFamily="34" charset="0"/>
              </a:rPr>
              <a:t>There is no cure for AIDS, but there is treatment to control the symptoms.</a:t>
            </a:r>
            <a:endParaRPr lang="en-US" sz="1400" b="0" i="0" dirty="0">
              <a:effectLst/>
              <a:latin typeface="Arial" panose="020B0604020202020204" pitchFamily="34" charset="0"/>
            </a:endParaRPr>
          </a:p>
          <a:p>
            <a:pPr marL="0" indent="0">
              <a:buNone/>
            </a:pPr>
            <a:endParaRPr lang="en-US" sz="1400" b="0" i="0" dirty="0">
              <a:effectLst/>
              <a:latin typeface="Arial" panose="020B0604020202020204" pitchFamily="34" charset="0"/>
            </a:endParaRPr>
          </a:p>
          <a:p>
            <a:r>
              <a:rPr lang="en-US" sz="1400" b="0" i="0" dirty="0">
                <a:effectLst/>
                <a:latin typeface="lato" panose="020F0502020204030203" pitchFamily="34" charset="0"/>
              </a:rPr>
              <a:t>A person can be tested to see if he or she has been infected by HIV. Urine, oral fluids, and blood may also be tested. These tests seek to determine whether the body has had an immune response to HIV. For this reason, the tests will not work right away. The average time it takes to detect an immune response is 20 days, and although most people will show a response in 3 months, there have been rare cases in which an immune response did not show until 6 to 12 months after </a:t>
            </a:r>
            <a:r>
              <a:rPr lang="en-US" sz="1000" b="0" i="0" dirty="0">
                <a:effectLst/>
                <a:latin typeface="lato" panose="020F0502020204030203" pitchFamily="34" charset="0"/>
              </a:rPr>
              <a:t>infection.</a:t>
            </a:r>
            <a:endParaRPr lang="en-US" sz="1000" b="0" i="0" dirty="0">
              <a:effectLst/>
              <a:latin typeface="Arial" panose="020B0604020202020204" pitchFamily="34" charset="0"/>
            </a:endParaRPr>
          </a:p>
          <a:p>
            <a:endParaRPr lang="en-US" sz="1000" dirty="0"/>
          </a:p>
        </p:txBody>
      </p:sp>
    </p:spTree>
    <p:extLst>
      <p:ext uri="{BB962C8B-B14F-4D97-AF65-F5344CB8AC3E}">
        <p14:creationId xmlns:p14="http://schemas.microsoft.com/office/powerpoint/2010/main" val="266723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50F54-F388-0880-97AA-DE0C00FEFCD9}"/>
              </a:ext>
            </a:extLst>
          </p:cNvPr>
          <p:cNvSpPr>
            <a:spLocks noGrp="1"/>
          </p:cNvSpPr>
          <p:nvPr>
            <p:ph type="title"/>
          </p:nvPr>
        </p:nvSpPr>
        <p:spPr>
          <a:xfrm>
            <a:off x="793662" y="386930"/>
            <a:ext cx="10066122" cy="1298448"/>
          </a:xfrm>
        </p:spPr>
        <p:txBody>
          <a:bodyPr anchor="b">
            <a:normAutofit/>
          </a:bodyPr>
          <a:lstStyle/>
          <a:p>
            <a:r>
              <a:rPr lang="en-US" b="0" i="0">
                <a:effectLst/>
                <a:latin typeface="sanchez"/>
              </a:rPr>
              <a:t>Description and Testing of HBV and Hepatitis B</a:t>
            </a:r>
            <a:endParaRPr lang="en-US" dirty="0"/>
          </a:p>
        </p:txBody>
      </p:sp>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528237-C9B6-7DF9-3CDE-AAC0DCC16122}"/>
              </a:ext>
            </a:extLst>
          </p:cNvPr>
          <p:cNvSpPr>
            <a:spLocks noGrp="1"/>
          </p:cNvSpPr>
          <p:nvPr>
            <p:ph idx="1"/>
          </p:nvPr>
        </p:nvSpPr>
        <p:spPr>
          <a:xfrm>
            <a:off x="363893" y="2304661"/>
            <a:ext cx="7109931" cy="4552704"/>
          </a:xfrm>
        </p:spPr>
        <p:txBody>
          <a:bodyPr anchor="ctr">
            <a:normAutofit lnSpcReduction="10000"/>
          </a:bodyPr>
          <a:lstStyle/>
          <a:p>
            <a:pPr marL="0" indent="0">
              <a:buNone/>
            </a:pPr>
            <a:r>
              <a:rPr lang="en-US" sz="1200" b="0" i="0" dirty="0">
                <a:effectLst/>
                <a:latin typeface="lato" panose="020F0502020204030203" pitchFamily="34" charset="0"/>
              </a:rPr>
              <a:t>Of the diseases spread by contact with blood or body fluids, hepatitis B is very common.</a:t>
            </a:r>
            <a:endParaRPr lang="en-US" sz="1200" b="0" i="0" dirty="0">
              <a:effectLst/>
              <a:latin typeface="Arial" panose="020B0604020202020204" pitchFamily="34" charset="0"/>
            </a:endParaRPr>
          </a:p>
          <a:p>
            <a:pPr marL="0" indent="0">
              <a:buNone/>
            </a:pPr>
            <a:r>
              <a:rPr lang="en-US" sz="1200" b="0" i="0" dirty="0">
                <a:effectLst/>
                <a:latin typeface="lato" panose="020F0502020204030203" pitchFamily="34" charset="0"/>
              </a:rPr>
              <a:t> </a:t>
            </a:r>
            <a:endParaRPr lang="en-US" sz="1200" b="0" i="0" dirty="0">
              <a:effectLst/>
              <a:latin typeface="Arial" panose="020B0604020202020204" pitchFamily="34" charset="0"/>
            </a:endParaRPr>
          </a:p>
          <a:p>
            <a:pPr marL="0" indent="0">
              <a:buNone/>
            </a:pPr>
            <a:r>
              <a:rPr lang="en-US" sz="1200" b="0" i="0" dirty="0">
                <a:effectLst/>
                <a:latin typeface="lato" panose="020F0502020204030203" pitchFamily="34" charset="0"/>
              </a:rPr>
              <a:t>HBV is a virus that attacks the liver. Over time, this virus may cause scarring of the liver. The signs and symptoms of hepatitis B usually occur 12 weeks after exposure and include:</a:t>
            </a:r>
            <a:endParaRPr lang="en-US" sz="1200" b="0" i="0" dirty="0">
              <a:effectLst/>
              <a:latin typeface="Arial" panose="020B0604020202020204" pitchFamily="34" charset="0"/>
            </a:endParaRPr>
          </a:p>
          <a:p>
            <a:pPr lvl="1"/>
            <a:r>
              <a:rPr lang="en-US" sz="1200" b="0" i="0" dirty="0">
                <a:effectLst/>
                <a:latin typeface="lato" panose="020F0502020204030203" pitchFamily="34" charset="0"/>
              </a:rPr>
              <a:t>Enlarged liver</a:t>
            </a:r>
          </a:p>
          <a:p>
            <a:pPr lvl="1"/>
            <a:r>
              <a:rPr lang="en-US" sz="1200" b="0" i="0" dirty="0">
                <a:effectLst/>
                <a:latin typeface="lato" panose="020F0502020204030203" pitchFamily="34" charset="0"/>
              </a:rPr>
              <a:t>Yellow tinge to the skin or the whites of the eyes (jaundice)</a:t>
            </a:r>
          </a:p>
          <a:p>
            <a:pPr lvl="1"/>
            <a:r>
              <a:rPr lang="en-US" sz="1200" b="0" i="0" dirty="0">
                <a:effectLst/>
                <a:latin typeface="lato" panose="020F0502020204030203" pitchFamily="34" charset="0"/>
              </a:rPr>
              <a:t>Loss of appetite</a:t>
            </a:r>
          </a:p>
          <a:p>
            <a:pPr lvl="1"/>
            <a:r>
              <a:rPr lang="en-US" sz="1200" b="0" i="0" dirty="0">
                <a:effectLst/>
                <a:latin typeface="lato" panose="020F0502020204030203" pitchFamily="34" charset="0"/>
              </a:rPr>
              <a:t>Nausea</a:t>
            </a:r>
          </a:p>
          <a:p>
            <a:pPr lvl="1"/>
            <a:r>
              <a:rPr lang="en-US" sz="1200" b="0" i="0" dirty="0">
                <a:effectLst/>
                <a:latin typeface="lato" panose="020F0502020204030203" pitchFamily="34" charset="0"/>
              </a:rPr>
              <a:t>Abdominal pain</a:t>
            </a:r>
          </a:p>
          <a:p>
            <a:pPr lvl="1"/>
            <a:r>
              <a:rPr lang="en-US" sz="1200" b="0" i="0" dirty="0">
                <a:effectLst/>
                <a:latin typeface="lato" panose="020F0502020204030203" pitchFamily="34" charset="0"/>
              </a:rPr>
              <a:t>Dark urine</a:t>
            </a:r>
          </a:p>
          <a:p>
            <a:pPr lvl="1"/>
            <a:r>
              <a:rPr lang="en-US" sz="1200" b="0" i="0" dirty="0">
                <a:effectLst/>
                <a:latin typeface="lato" panose="020F0502020204030203" pitchFamily="34" charset="0"/>
              </a:rPr>
              <a:t>Extreme fatigue</a:t>
            </a:r>
          </a:p>
          <a:p>
            <a:pPr lvl="1"/>
            <a:r>
              <a:rPr lang="en-US" sz="1200" b="0" i="0" dirty="0">
                <a:effectLst/>
                <a:latin typeface="lato" panose="020F0502020204030203" pitchFamily="34" charset="0"/>
              </a:rPr>
              <a:t>Joint pain</a:t>
            </a:r>
          </a:p>
          <a:p>
            <a:pPr marL="0" indent="0">
              <a:buNone/>
            </a:pPr>
            <a:endParaRPr lang="en-US" sz="1200" b="0" i="0" dirty="0">
              <a:effectLst/>
              <a:latin typeface="Arial" panose="020B0604020202020204" pitchFamily="34" charset="0"/>
            </a:endParaRPr>
          </a:p>
          <a:p>
            <a:pPr marL="0" indent="0">
              <a:buNone/>
            </a:pPr>
            <a:r>
              <a:rPr lang="en-US" sz="1200" b="0" i="0" dirty="0">
                <a:effectLst/>
                <a:latin typeface="lato" panose="020F0502020204030203" pitchFamily="34" charset="0"/>
              </a:rPr>
              <a:t>Many people infected with this virus do not have any symptoms. However, even though they may not have symptoms, they may still spread the disease to others.</a:t>
            </a:r>
            <a:endParaRPr lang="en-US" sz="1200" b="0" i="0" dirty="0">
              <a:effectLst/>
              <a:latin typeface="Arial" panose="020B0604020202020204" pitchFamily="34" charset="0"/>
            </a:endParaRPr>
          </a:p>
          <a:p>
            <a:pPr marL="0" indent="0">
              <a:buNone/>
            </a:pPr>
            <a:r>
              <a:rPr lang="en-US" sz="1200" b="0" i="0" dirty="0">
                <a:effectLst/>
                <a:latin typeface="lato" panose="020F0502020204030203" pitchFamily="34" charset="0"/>
              </a:rPr>
              <a:t> </a:t>
            </a:r>
            <a:endParaRPr lang="en-US" sz="1200" b="0" i="0" dirty="0">
              <a:effectLst/>
              <a:latin typeface="Arial" panose="020B0604020202020204" pitchFamily="34" charset="0"/>
            </a:endParaRPr>
          </a:p>
          <a:p>
            <a:pPr marL="0" indent="0">
              <a:buNone/>
            </a:pPr>
            <a:r>
              <a:rPr lang="en-US" sz="1200" b="0" i="0" dirty="0">
                <a:effectLst/>
                <a:latin typeface="lato" panose="020F0502020204030203" pitchFamily="34" charset="0"/>
              </a:rPr>
              <a:t>Figure 1 shows the effects of pathogens found in blood and OPIM. </a:t>
            </a:r>
            <a:endParaRPr lang="en-US" sz="1200" b="0" i="0" dirty="0">
              <a:effectLst/>
              <a:latin typeface="Arial" panose="020B0604020202020204" pitchFamily="34" charset="0"/>
            </a:endParaRPr>
          </a:p>
          <a:p>
            <a:pPr marL="0" indent="0">
              <a:buNone/>
            </a:pPr>
            <a:r>
              <a:rPr lang="en-US" sz="1200" b="0" i="0" dirty="0">
                <a:effectLst/>
                <a:latin typeface="lato" panose="020F0502020204030203" pitchFamily="34" charset="0"/>
              </a:rPr>
              <a:t>A person can be tested to see if he or she is infected with HBV through a blood test. As with the test for HIV, one must wait to be tested. The average time it takes to detect an immune response is 4 weeks with HBV.</a:t>
            </a:r>
            <a:endParaRPr lang="en-US" sz="1200" b="0" i="0" dirty="0">
              <a:effectLst/>
              <a:latin typeface="Arial" panose="020B0604020202020204" pitchFamily="34" charset="0"/>
            </a:endParaRPr>
          </a:p>
          <a:p>
            <a:endParaRPr lang="en-US" sz="700" dirty="0"/>
          </a:p>
        </p:txBody>
      </p:sp>
      <p:pic>
        <p:nvPicPr>
          <p:cNvPr id="5" name="Picture 4">
            <a:extLst>
              <a:ext uri="{FF2B5EF4-FFF2-40B4-BE49-F238E27FC236}">
                <a16:creationId xmlns:a16="http://schemas.microsoft.com/office/drawing/2014/main" id="{C7035A9A-57D5-470B-9277-E35C0F358B23}"/>
              </a:ext>
            </a:extLst>
          </p:cNvPr>
          <p:cNvPicPr>
            <a:picLocks noChangeAspect="1"/>
          </p:cNvPicPr>
          <p:nvPr/>
        </p:nvPicPr>
        <p:blipFill>
          <a:blip r:embed="rId2"/>
          <a:stretch>
            <a:fillRect/>
          </a:stretch>
        </p:blipFill>
        <p:spPr>
          <a:xfrm>
            <a:off x="7545056" y="2203079"/>
            <a:ext cx="3989205" cy="3458690"/>
          </a:xfrm>
          <a:prstGeom prst="rect">
            <a:avLst/>
          </a:prstGeom>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8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F1441-EBE6-CB64-B42C-90B7C726F2E6}"/>
              </a:ext>
            </a:extLst>
          </p:cNvPr>
          <p:cNvSpPr>
            <a:spLocks noGrp="1"/>
          </p:cNvSpPr>
          <p:nvPr>
            <p:ph type="title"/>
          </p:nvPr>
        </p:nvSpPr>
        <p:spPr>
          <a:xfrm>
            <a:off x="410547" y="238539"/>
            <a:ext cx="11180466" cy="1434415"/>
          </a:xfrm>
        </p:spPr>
        <p:txBody>
          <a:bodyPr anchor="b">
            <a:normAutofit/>
          </a:bodyPr>
          <a:lstStyle/>
          <a:p>
            <a:r>
              <a:rPr lang="en-US" sz="4600" b="0" i="0" dirty="0">
                <a:effectLst/>
                <a:latin typeface="sanchez"/>
              </a:rPr>
              <a:t>Description and Testing of HCV and Hepatitis C</a:t>
            </a:r>
            <a:endParaRPr lang="en-US"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011FC5-3C43-5F52-30AE-1658F7C587E8}"/>
              </a:ext>
            </a:extLst>
          </p:cNvPr>
          <p:cNvSpPr>
            <a:spLocks noGrp="1"/>
          </p:cNvSpPr>
          <p:nvPr>
            <p:ph idx="1"/>
          </p:nvPr>
        </p:nvSpPr>
        <p:spPr>
          <a:xfrm>
            <a:off x="572493" y="2071316"/>
            <a:ext cx="8282258" cy="4119172"/>
          </a:xfrm>
        </p:spPr>
        <p:txBody>
          <a:bodyPr anchor="t">
            <a:normAutofit/>
          </a:bodyPr>
          <a:lstStyle/>
          <a:p>
            <a:pPr marL="0" indent="0">
              <a:buNone/>
            </a:pPr>
            <a:r>
              <a:rPr lang="en-US" sz="1400" b="0" i="0" dirty="0">
                <a:effectLst/>
                <a:latin typeface="lato" panose="020F0502020204030203" pitchFamily="34" charset="0"/>
              </a:rPr>
              <a:t>Like HBV, HCV attacks the liver. Eighty percent of hepatitis C patients appear to have no symptoms. However, even though there are no symptoms, the virus may infect others. The virus may remain in the body for a long time before symptoms such as fatigue, loss of appetite, and abdominal pain begin.</a:t>
            </a:r>
            <a:endParaRPr lang="en-US" sz="1400" b="0" i="0" dirty="0">
              <a:effectLst/>
              <a:latin typeface="Arial" panose="020B0604020202020204" pitchFamily="34" charset="0"/>
            </a:endParaRPr>
          </a:p>
          <a:p>
            <a:pPr marL="0" indent="0">
              <a:buNone/>
            </a:pPr>
            <a:r>
              <a:rPr lang="en-US" sz="1400" b="0" i="0" dirty="0">
                <a:effectLst/>
                <a:latin typeface="lato" panose="020F0502020204030203" pitchFamily="34" charset="0"/>
              </a:rPr>
              <a:t> </a:t>
            </a:r>
            <a:endParaRPr lang="en-US" sz="1400" b="0" i="0" dirty="0">
              <a:effectLst/>
              <a:latin typeface="Arial" panose="020B0604020202020204" pitchFamily="34" charset="0"/>
            </a:endParaRPr>
          </a:p>
          <a:p>
            <a:pPr marL="0" indent="0">
              <a:buNone/>
            </a:pPr>
            <a:r>
              <a:rPr lang="en-US" sz="1400" b="0" i="0" dirty="0">
                <a:effectLst/>
                <a:latin typeface="lato" panose="020F0502020204030203" pitchFamily="34" charset="0"/>
              </a:rPr>
              <a:t>HCV causes chronic disease in about 75%-85% of the people who contract it. Out of every 100 persons who are infected with HCV, 55 to 85 may develop long-term infection, and 70 may develop chronic liver disease. The number of reported cases of acute hepatitis C declined rapidly until 2003 and remained steady until 2010. From 2012 to 2013, there was a 20% increase in reported hepatitis C cases.​</a:t>
            </a:r>
            <a:endParaRPr lang="en-US" sz="1400" b="0" i="0" dirty="0">
              <a:effectLst/>
              <a:latin typeface="Arial" panose="020B0604020202020204" pitchFamily="34" charset="0"/>
            </a:endParaRPr>
          </a:p>
          <a:p>
            <a:pPr marL="0" indent="0">
              <a:buNone/>
            </a:pPr>
            <a:endParaRPr lang="en-US" sz="1400" b="0" i="0" dirty="0">
              <a:effectLst/>
              <a:latin typeface="Arial" panose="020B0604020202020204" pitchFamily="34" charset="0"/>
            </a:endParaRPr>
          </a:p>
          <a:p>
            <a:pPr marL="0" indent="0">
              <a:buNone/>
            </a:pPr>
            <a:r>
              <a:rPr lang="en-US" sz="1400" b="0" i="0" dirty="0">
                <a:effectLst/>
                <a:latin typeface="lato" panose="020F0502020204030203" pitchFamily="34" charset="0"/>
              </a:rPr>
              <a:t>In 2019, a total of 4,133 cases of acute hepatitis C were reported to the CDC from 42 states. The overall incidence rate for 2019 was 1.3 cases per every 100,000 population. Actual acute cases are estimated to be 13.9 times the number of reported cases in any year. After adjusting for under-ascertainment and underreporting, an estimated 57,500 acute hepatitis C cases occurred in 2019.</a:t>
            </a:r>
            <a:endParaRPr lang="en-US" sz="1400" b="0" i="0" dirty="0">
              <a:effectLst/>
              <a:latin typeface="Arial" panose="020B0604020202020204" pitchFamily="34" charset="0"/>
            </a:endParaRPr>
          </a:p>
          <a:p>
            <a:pPr marL="0" indent="0">
              <a:buNone/>
            </a:pPr>
            <a:r>
              <a:rPr lang="en-US" sz="1400" b="0" i="0" dirty="0">
                <a:effectLst/>
                <a:latin typeface="Arial" panose="020B0604020202020204" pitchFamily="34" charset="0"/>
              </a:rPr>
              <a:t> </a:t>
            </a:r>
          </a:p>
          <a:p>
            <a:pPr marL="0" indent="0">
              <a:buNone/>
            </a:pPr>
            <a:r>
              <a:rPr lang="en-US" sz="1400" b="0" i="0" dirty="0">
                <a:effectLst/>
                <a:latin typeface="lato" panose="020F0502020204030203" pitchFamily="34" charset="0"/>
              </a:rPr>
              <a:t>There are several blood tests for HCV. The time at which a person is tested following exposure to HCV varies, based on the test that is ordered by his or her health care provider.</a:t>
            </a:r>
            <a:endParaRPr lang="en-US" sz="1400" b="0" i="0" dirty="0">
              <a:effectLst/>
              <a:latin typeface="Arial" panose="020B0604020202020204" pitchFamily="34" charset="0"/>
            </a:endParaRPr>
          </a:p>
        </p:txBody>
      </p:sp>
      <p:pic>
        <p:nvPicPr>
          <p:cNvPr id="5" name="Picture 4">
            <a:extLst>
              <a:ext uri="{FF2B5EF4-FFF2-40B4-BE49-F238E27FC236}">
                <a16:creationId xmlns:a16="http://schemas.microsoft.com/office/drawing/2014/main" id="{51810BD7-A131-C30D-1E21-8B7377DDFD27}"/>
              </a:ext>
            </a:extLst>
          </p:cNvPr>
          <p:cNvPicPr>
            <a:picLocks noChangeAspect="1"/>
          </p:cNvPicPr>
          <p:nvPr/>
        </p:nvPicPr>
        <p:blipFill rotWithShape="1">
          <a:blip r:embed="rId2"/>
          <a:srcRect t="1553" r="-2" b="-2"/>
          <a:stretch/>
        </p:blipFill>
        <p:spPr>
          <a:xfrm>
            <a:off x="9050694" y="2093976"/>
            <a:ext cx="2566028" cy="3152067"/>
          </a:xfrm>
          <a:prstGeom prst="rect">
            <a:avLst/>
          </a:prstGeom>
        </p:spPr>
      </p:pic>
    </p:spTree>
    <p:extLst>
      <p:ext uri="{BB962C8B-B14F-4D97-AF65-F5344CB8AC3E}">
        <p14:creationId xmlns:p14="http://schemas.microsoft.com/office/powerpoint/2010/main" val="3478235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5890</Words>
  <Application>Microsoft Office PowerPoint</Application>
  <PresentationFormat>Widescreen</PresentationFormat>
  <Paragraphs>312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lato</vt:lpstr>
      <vt:lpstr>sanchez</vt:lpstr>
      <vt:lpstr>Office Theme</vt:lpstr>
      <vt:lpstr>Bloodborne Pathogens in a Clinical Setting</vt:lpstr>
      <vt:lpstr>Bloodborne Pathogens in a Clinical Setting</vt:lpstr>
      <vt:lpstr>Responsibility: A Reminder</vt:lpstr>
      <vt:lpstr>Review of Key Terms</vt:lpstr>
      <vt:lpstr>Pathogens Found in Blood and OPIM and Diseases of Major Concern</vt:lpstr>
      <vt:lpstr>Hepatitis A</vt:lpstr>
      <vt:lpstr>Description and Testing of HIV and AIDS</vt:lpstr>
      <vt:lpstr>Description and Testing of HBV and Hepatitis B</vt:lpstr>
      <vt:lpstr>Description and Testing of HCV and Hepatitis C</vt:lpstr>
      <vt:lpstr>HIV Is Not Contracted</vt:lpstr>
      <vt:lpstr>How is HIV Spread?</vt:lpstr>
      <vt:lpstr>Risk of Infection for HIV</vt:lpstr>
      <vt:lpstr>How Is Hepatitis B Spread?</vt:lpstr>
      <vt:lpstr>Risk of Disease with HBV</vt:lpstr>
      <vt:lpstr>How Is Hepatitis C Spread?</vt:lpstr>
      <vt:lpstr>Risk of Disease with HCV</vt:lpstr>
      <vt:lpstr>Review of Key Terms</vt:lpstr>
      <vt:lpstr>Exposure Control Plan</vt:lpstr>
      <vt:lpstr>Contents of the Exposure Control Plan</vt:lpstr>
      <vt:lpstr>Implementation of Standard Precautions</vt:lpstr>
      <vt:lpstr>Standard Precautions: Protecting Yourself and Others</vt:lpstr>
      <vt:lpstr>Employee Protection Measures</vt:lpstr>
      <vt:lpstr>Hepatitis B Vaccine</vt:lpstr>
      <vt:lpstr>Medical Follow-Up and Evaluation</vt:lpstr>
      <vt:lpstr>Records of Exposure to Harmful Substances</vt:lpstr>
      <vt:lpstr>Communication of Hazards to Health Care Workers</vt:lpstr>
      <vt:lpstr>Circumstances during Exposure to Blood or OPIM</vt:lpstr>
      <vt:lpstr>Protecting Yourself from Exposure</vt:lpstr>
      <vt:lpstr>Hand Hygiene</vt:lpstr>
      <vt:lpstr>Cleanup of Spills</vt:lpstr>
      <vt:lpstr>Engineering Controls and Work Practice Controls</vt:lpstr>
      <vt:lpstr>Disposing of Sharps</vt:lpstr>
      <vt:lpstr>Medical Devices</vt:lpstr>
      <vt:lpstr>Medical Follow-Up and Evaluation</vt:lpstr>
      <vt:lpstr>Medical Follow-Up and Evaluation</vt:lpstr>
      <vt:lpstr>Be Informed and Follow Through</vt:lpstr>
      <vt:lpstr>Be Assertive</vt:lpstr>
      <vt:lpstr>Summary</vt:lpstr>
      <vt:lpstr>Next Steps</vt:lpstr>
      <vt:lpstr>Bibliography</vt:lpstr>
      <vt:lpstr>Bibliography</vt:lpstr>
      <vt:lpstr>Continue to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 in a Clinical Setting</dc:title>
  <dc:creator>Brenda Dalrymple</dc:creator>
  <cp:lastModifiedBy>Amanda Everett</cp:lastModifiedBy>
  <cp:revision>5</cp:revision>
  <dcterms:created xsi:type="dcterms:W3CDTF">2024-01-23T20:23:21Z</dcterms:created>
  <dcterms:modified xsi:type="dcterms:W3CDTF">2024-01-24T15:06:52Z</dcterms:modified>
</cp:coreProperties>
</file>